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5" r:id="rId4"/>
    <p:sldId id="268" r:id="rId5"/>
    <p:sldId id="280" r:id="rId6"/>
    <p:sldId id="281" r:id="rId7"/>
    <p:sldId id="267" r:id="rId8"/>
    <p:sldId id="285" r:id="rId9"/>
    <p:sldId id="282" r:id="rId10"/>
    <p:sldId id="269" r:id="rId11"/>
    <p:sldId id="270" r:id="rId12"/>
    <p:sldId id="272" r:id="rId13"/>
    <p:sldId id="271" r:id="rId14"/>
    <p:sldId id="273" r:id="rId15"/>
    <p:sldId id="262" r:id="rId16"/>
    <p:sldId id="283" r:id="rId17"/>
    <p:sldId id="284" r:id="rId18"/>
    <p:sldId id="286" r:id="rId19"/>
    <p:sldId id="274" r:id="rId20"/>
    <p:sldId id="263" r:id="rId21"/>
    <p:sldId id="264" r:id="rId22"/>
    <p:sldId id="288" r:id="rId23"/>
    <p:sldId id="287" r:id="rId24"/>
    <p:sldId id="266" r:id="rId25"/>
    <p:sldId id="275" r:id="rId26"/>
    <p:sldId id="276" r:id="rId27"/>
    <p:sldId id="277" r:id="rId28"/>
    <p:sldId id="279" r:id="rId29"/>
    <p:sldId id="278" r:id="rId30"/>
    <p:sldId id="2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4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9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0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8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6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5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7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6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9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B860-6A3B-4F0A-9D05-A1D9C553AE74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86E8-C283-44FA-85EC-D29CC5CD7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32" y="0"/>
            <a:ext cx="6838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624" y="1637553"/>
            <a:ext cx="845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“Open” </a:t>
            </a:r>
            <a:r>
              <a:rPr lang="en-US" sz="3200" dirty="0" smtClean="0">
                <a:latin typeface="Garamond" panose="02020404030301010803" pitchFamily="18" charset="0"/>
              </a:rPr>
              <a:t>and </a:t>
            </a:r>
            <a:r>
              <a:rPr lang="en-US" sz="32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“Closed”: </a:t>
            </a:r>
            <a:r>
              <a:rPr lang="en-US" sz="3200" dirty="0" smtClean="0">
                <a:latin typeface="Garamond" panose="02020404030301010803" pitchFamily="18" charset="0"/>
              </a:rPr>
              <a:t>They are </a:t>
            </a:r>
            <a:r>
              <a:rPr lang="en-US" sz="3200" i="1" dirty="0" smtClean="0">
                <a:latin typeface="Garamond" panose="02020404030301010803" pitchFamily="18" charset="0"/>
              </a:rPr>
              <a:t>metaphors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625" y="1637553"/>
            <a:ext cx="63171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The “Open” and “Closed” metaphors: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Is it </a:t>
            </a:r>
            <a:r>
              <a:rPr lang="en-US" sz="3200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complete</a:t>
            </a:r>
            <a:r>
              <a:rPr lang="en-US" sz="3200" dirty="0" smtClean="0">
                <a:latin typeface="Garamond" panose="02020404030301010803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6753" y="1972235"/>
            <a:ext cx="600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On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completeness</a:t>
            </a:r>
            <a:r>
              <a:rPr lang="en-US" sz="3200" dirty="0" smtClean="0">
                <a:latin typeface="Garamond" panose="02020404030301010803" pitchFamily="18" charset="0"/>
              </a:rPr>
              <a:t>: 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625" y="1637553"/>
            <a:ext cx="6317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The “Open” and “Closed” metaphors: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Is it complete?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Is it </a:t>
            </a:r>
            <a:r>
              <a:rPr lang="en-US" sz="3200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perfect</a:t>
            </a:r>
            <a:r>
              <a:rPr lang="en-US" sz="3200" dirty="0" smtClean="0">
                <a:latin typeface="Garamond" panose="02020404030301010803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6753" y="1972235"/>
            <a:ext cx="600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On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perfection</a:t>
            </a:r>
            <a:r>
              <a:rPr lang="en-US" sz="3200" dirty="0" smtClean="0">
                <a:latin typeface="Garamond" panose="02020404030301010803" pitchFamily="18" charset="0"/>
              </a:rPr>
              <a:t>: 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6753" y="1972235"/>
            <a:ext cx="7179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3. Individual thinking in a </a:t>
            </a:r>
            <a:r>
              <a:rPr lang="en-US" sz="32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social </a:t>
            </a:r>
            <a:r>
              <a:rPr lang="en-US" sz="3200" dirty="0" smtClean="0">
                <a:latin typeface="Garamond" panose="02020404030301010803" pitchFamily="18" charset="0"/>
              </a:rPr>
              <a:t>context:</a:t>
            </a:r>
          </a:p>
          <a:p>
            <a:r>
              <a:rPr lang="en-US" sz="3200" dirty="0" smtClean="0">
                <a:latin typeface="Garamond" panose="02020404030301010803" pitchFamily="18" charset="0"/>
              </a:rPr>
              <a:t> </a:t>
            </a:r>
          </a:p>
          <a:p>
            <a:r>
              <a:rPr lang="en-US" sz="3200" dirty="0" smtClean="0">
                <a:latin typeface="Garamond" panose="02020404030301010803" pitchFamily="18" charset="0"/>
              </a:rPr>
              <a:t>Is one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open </a:t>
            </a:r>
            <a:r>
              <a:rPr lang="en-US" sz="3200" dirty="0" smtClean="0">
                <a:latin typeface="Garamond" panose="02020404030301010803" pitchFamily="18" charset="0"/>
              </a:rPr>
              <a:t>to discussion, questioning, challenges, corrections, debate? </a:t>
            </a:r>
          </a:p>
        </p:txBody>
      </p:sp>
    </p:spTree>
    <p:extLst>
      <p:ext uri="{BB962C8B-B14F-4D97-AF65-F5344CB8AC3E}">
        <p14:creationId xmlns:p14="http://schemas.microsoft.com/office/powerpoint/2010/main" val="33161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6753" y="1972235"/>
            <a:ext cx="7680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anose="02020404030301010803" pitchFamily="18" charset="0"/>
              </a:rPr>
              <a:t>Question</a:t>
            </a:r>
            <a:r>
              <a:rPr lang="en-US" sz="3200" dirty="0" smtClean="0">
                <a:latin typeface="Garamond" panose="02020404030301010803" pitchFamily="18" charset="0"/>
              </a:rPr>
              <a:t>: 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What if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your </a:t>
            </a:r>
            <a:r>
              <a:rPr lang="en-US" sz="3200" dirty="0" smtClean="0">
                <a:latin typeface="Garamond" panose="02020404030301010803" pitchFamily="18" charset="0"/>
              </a:rPr>
              <a:t>individual thinking differs from that of Objectivist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philosophers with Ph.D.s</a:t>
            </a:r>
            <a:r>
              <a:rPr lang="en-US" sz="3200" dirty="0" smtClean="0">
                <a:latin typeface="Garamond" panose="02020404030301010803" pitchFamily="18" charset="0"/>
              </a:rPr>
              <a:t>?</a:t>
            </a:r>
          </a:p>
          <a:p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696" y="535321"/>
            <a:ext cx="76806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anose="02020404030301010803" pitchFamily="18" charset="0"/>
              </a:rPr>
              <a:t>Question</a:t>
            </a:r>
            <a:r>
              <a:rPr lang="en-US" sz="3200" dirty="0" smtClean="0">
                <a:latin typeface="Garamond" panose="02020404030301010803" pitchFamily="18" charset="0"/>
              </a:rPr>
              <a:t>: 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What if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your </a:t>
            </a:r>
            <a:r>
              <a:rPr lang="en-US" sz="3200" dirty="0" smtClean="0">
                <a:latin typeface="Garamond" panose="02020404030301010803" pitchFamily="18" charset="0"/>
              </a:rPr>
              <a:t>individual thinking differs from that of Objectivist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philosophers with Ph.D.s</a:t>
            </a:r>
            <a:r>
              <a:rPr lang="en-US" sz="3200" dirty="0" smtClean="0">
                <a:latin typeface="Garamond" panose="02020404030301010803" pitchFamily="18" charset="0"/>
              </a:rPr>
              <a:t>?</a:t>
            </a:r>
          </a:p>
          <a:p>
            <a:endParaRPr lang="en-US" sz="3200" dirty="0" smtClean="0">
              <a:latin typeface="Garamond" panose="02020404030301010803" pitchFamily="18" charset="0"/>
            </a:endParaRPr>
          </a:p>
          <a:p>
            <a:endParaRPr lang="en-US" sz="3200" dirty="0" smtClean="0">
              <a:latin typeface="Garamond" panose="02020404030301010803" pitchFamily="18" charset="0"/>
            </a:endParaRPr>
          </a:p>
          <a:p>
            <a:r>
              <a:rPr lang="en-US" sz="3200" i="1" dirty="0" smtClean="0">
                <a:latin typeface="Garamond" panose="02020404030301010803" pitchFamily="18" charset="0"/>
              </a:rPr>
              <a:t>Another question</a:t>
            </a:r>
            <a:r>
              <a:rPr lang="en-US" sz="3200" dirty="0" smtClean="0">
                <a:latin typeface="Garamond" panose="02020404030301010803" pitchFamily="18" charset="0"/>
              </a:rPr>
              <a:t>: 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3200" dirty="0">
                <a:latin typeface="Garamond" panose="02020404030301010803" pitchFamily="18" charset="0"/>
              </a:rPr>
              <a:t>What if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your</a:t>
            </a:r>
            <a:r>
              <a:rPr lang="en-US" sz="3200" dirty="0">
                <a:latin typeface="Garamond" panose="02020404030301010803" pitchFamily="18" charset="0"/>
              </a:rPr>
              <a:t> individual thinking differs from </a:t>
            </a:r>
            <a:r>
              <a:rPr lang="en-US" sz="32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Ayn Rand</a:t>
            </a:r>
            <a:r>
              <a:rPr lang="en-US" sz="3200" dirty="0" smtClean="0">
                <a:latin typeface="Garamond" panose="02020404030301010803" pitchFamily="18" charset="0"/>
              </a:rPr>
              <a:t>’s?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yn_rand_bytalbot_300.jpg"/>
          <p:cNvPicPr>
            <a:picLocks noChangeAspect="1"/>
          </p:cNvPicPr>
          <p:nvPr/>
        </p:nvPicPr>
        <p:blipFill>
          <a:blip r:embed="rId2"/>
          <a:srcRect l="19445" t="7237" r="5556" b="10417"/>
          <a:stretch>
            <a:fillRect/>
          </a:stretch>
        </p:blipFill>
        <p:spPr>
          <a:xfrm>
            <a:off x="8594664" y="1978211"/>
            <a:ext cx="1629583" cy="238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282" y="699247"/>
            <a:ext cx="6460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“Metaphysically,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the only authority is reality</a:t>
            </a:r>
            <a:r>
              <a:rPr lang="en-US" sz="3200" dirty="0">
                <a:latin typeface="Garamond" panose="02020404030301010803" pitchFamily="18" charset="0"/>
              </a:rPr>
              <a:t>; </a:t>
            </a:r>
            <a:r>
              <a:rPr lang="en-US" sz="3200" dirty="0" smtClean="0">
                <a:latin typeface="Garamond" panose="02020404030301010803" pitchFamily="18" charset="0"/>
              </a:rPr>
              <a:t>epistemologically—one’s </a:t>
            </a:r>
            <a:r>
              <a:rPr lang="en-US" sz="3200" dirty="0">
                <a:latin typeface="Garamond" panose="02020404030301010803" pitchFamily="18" charset="0"/>
              </a:rPr>
              <a:t>own mind. The first is the ultimate arbiter of the second</a:t>
            </a:r>
            <a:r>
              <a:rPr lang="en-US" sz="32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smtClean="0">
                <a:latin typeface="Garamond" panose="02020404030301010803" pitchFamily="18" charset="0"/>
              </a:rPr>
              <a:t> 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The concept of objectivity</a:t>
            </a:r>
            <a:r>
              <a:rPr lang="en-US" sz="3200" dirty="0">
                <a:latin typeface="Garamond" panose="02020404030301010803" pitchFamily="18" charset="0"/>
              </a:rPr>
              <a:t> contains the reason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why the question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‘Who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decides what is right or wrong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?’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is wrong</a:t>
            </a:r>
            <a:r>
              <a:rPr lang="en-US" sz="3200" dirty="0" smtClean="0">
                <a:latin typeface="Garamond" panose="02020404030301010803" pitchFamily="18" charset="0"/>
              </a:rPr>
              <a:t>. …”    </a:t>
            </a:r>
          </a:p>
          <a:p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yn_rand_bytalbot_300.jpg"/>
          <p:cNvPicPr>
            <a:picLocks noChangeAspect="1"/>
          </p:cNvPicPr>
          <p:nvPr/>
        </p:nvPicPr>
        <p:blipFill>
          <a:blip r:embed="rId2"/>
          <a:srcRect l="19445" t="7237" r="5556" b="10417"/>
          <a:stretch>
            <a:fillRect/>
          </a:stretch>
        </p:blipFill>
        <p:spPr>
          <a:xfrm>
            <a:off x="8594664" y="1978211"/>
            <a:ext cx="1629583" cy="238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05" y="406400"/>
            <a:ext cx="653228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“The answer, here as in all other moral-intellectual problems, is that nobody ‘</a:t>
            </a:r>
            <a:r>
              <a:rPr lang="en-US" sz="3200" i="1" dirty="0" smtClean="0">
                <a:latin typeface="Garamond" panose="02020404030301010803" pitchFamily="18" charset="0"/>
              </a:rPr>
              <a:t>decides</a:t>
            </a:r>
            <a:r>
              <a:rPr lang="en-US" sz="3200" dirty="0" smtClean="0">
                <a:latin typeface="Garamond" panose="02020404030301010803" pitchFamily="18" charset="0"/>
              </a:rPr>
              <a:t>.’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Reason and reality </a:t>
            </a:r>
            <a:r>
              <a:rPr lang="en-US" sz="3200" dirty="0" smtClean="0">
                <a:latin typeface="Garamond" panose="02020404030301010803" pitchFamily="18" charset="0"/>
              </a:rPr>
              <a:t>are the only valid criteria … . Who determines which theory is true? </a:t>
            </a:r>
            <a:r>
              <a:rPr lang="en-US" sz="3200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Any man who can prove it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.”    </a:t>
            </a:r>
          </a:p>
          <a:p>
            <a:endParaRPr lang="en-US" sz="3200" dirty="0" smtClean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“This prevents the formation of any coercive ‘elite’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in any profession</a:t>
            </a:r>
            <a:r>
              <a:rPr lang="en-US" sz="3200" dirty="0" smtClean="0">
                <a:latin typeface="Garamond" panose="02020404030301010803" pitchFamily="18" charset="0"/>
              </a:rPr>
              <a:t>.”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Source: Ayn </a:t>
            </a:r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Rand</a:t>
            </a:r>
            <a:r>
              <a:rPr lang="en-US" sz="2400" dirty="0" smtClean="0">
                <a:latin typeface="Garamond" panose="02020404030301010803" pitchFamily="18" charset="0"/>
              </a:rPr>
              <a:t>, “Who </a:t>
            </a:r>
            <a:r>
              <a:rPr lang="en-US" sz="2400" dirty="0">
                <a:latin typeface="Garamond" panose="02020404030301010803" pitchFamily="18" charset="0"/>
              </a:rPr>
              <a:t>Is the Final Authority in Ethics</a:t>
            </a:r>
            <a:r>
              <a:rPr lang="en-US" sz="2400" dirty="0" smtClean="0">
                <a:latin typeface="Garamond" panose="02020404030301010803" pitchFamily="18" charset="0"/>
              </a:rPr>
              <a:t>?” </a:t>
            </a:r>
            <a:r>
              <a:rPr lang="en-US" sz="2400" i="1" dirty="0" smtClean="0">
                <a:latin typeface="Garamond" panose="02020404030301010803" pitchFamily="18" charset="0"/>
              </a:rPr>
              <a:t>The </a:t>
            </a:r>
            <a:r>
              <a:rPr lang="en-US" sz="2400" i="1" dirty="0">
                <a:latin typeface="Garamond" panose="02020404030301010803" pitchFamily="18" charset="0"/>
              </a:rPr>
              <a:t>Objectivist Newsletter</a:t>
            </a:r>
            <a:r>
              <a:rPr lang="en-US" sz="2400" dirty="0">
                <a:latin typeface="Garamond" panose="02020404030301010803" pitchFamily="18" charset="0"/>
              </a:rPr>
              <a:t>, </a:t>
            </a:r>
            <a:r>
              <a:rPr lang="en-US" sz="2400" dirty="0" smtClean="0">
                <a:latin typeface="Garamond" panose="02020404030301010803" pitchFamily="18" charset="0"/>
              </a:rPr>
              <a:t>February </a:t>
            </a:r>
            <a:r>
              <a:rPr lang="en-US" sz="2400" dirty="0">
                <a:latin typeface="Garamond" panose="02020404030301010803" pitchFamily="18" charset="0"/>
              </a:rPr>
              <a:t>1965, </a:t>
            </a:r>
            <a:r>
              <a:rPr lang="en-US" sz="2400" dirty="0" smtClean="0">
                <a:latin typeface="Garamond" panose="02020404030301010803" pitchFamily="18" charset="0"/>
              </a:rPr>
              <a:t>pp. 7-8.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754" y="1972235"/>
            <a:ext cx="32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Benevolence 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6753" y="1972235"/>
            <a:ext cx="60063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How best to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protect </a:t>
            </a:r>
            <a:r>
              <a:rPr lang="en-US" sz="3200" dirty="0" smtClean="0">
                <a:latin typeface="Garamond" panose="02020404030301010803" pitchFamily="18" charset="0"/>
              </a:rPr>
              <a:t>and advance Objectivism. 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How best to</a:t>
            </a:r>
            <a:r>
              <a:rPr lang="en-US" sz="32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 revere </a:t>
            </a:r>
            <a:r>
              <a:rPr lang="en-US" sz="3200" dirty="0" smtClean="0">
                <a:latin typeface="Garamond" panose="02020404030301010803" pitchFamily="18" charset="0"/>
              </a:rPr>
              <a:t>Ayn Rand. 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yn_rand_bytalbot_300.jpg"/>
          <p:cNvPicPr>
            <a:picLocks noChangeAspect="1"/>
          </p:cNvPicPr>
          <p:nvPr/>
        </p:nvPicPr>
        <p:blipFill>
          <a:blip r:embed="rId2"/>
          <a:srcRect l="19445" t="7237" r="5556" b="10417"/>
          <a:stretch>
            <a:fillRect/>
          </a:stretch>
        </p:blipFill>
        <p:spPr>
          <a:xfrm>
            <a:off x="1637552" y="3567097"/>
            <a:ext cx="1629583" cy="238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1388" y="1021976"/>
            <a:ext cx="62215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panose="02020404030301010803" pitchFamily="18" charset="0"/>
              </a:rPr>
              <a:t>Suggestion</a:t>
            </a:r>
            <a:r>
              <a:rPr lang="en-US" sz="3200" dirty="0" smtClean="0">
                <a:latin typeface="Garamond" panose="02020404030301010803" pitchFamily="18" charset="0"/>
              </a:rPr>
              <a:t>: </a:t>
            </a:r>
          </a:p>
          <a:p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A </a:t>
            </a:r>
            <a:r>
              <a:rPr lang="en-US" sz="32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moratorium</a:t>
            </a:r>
            <a:r>
              <a:rPr lang="en-US" sz="3200" dirty="0" smtClean="0">
                <a:latin typeface="Garamond" panose="02020404030301010803" pitchFamily="18" charset="0"/>
              </a:rPr>
              <a:t> on past ‘schismology,’ and a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fresh</a:t>
            </a:r>
            <a:r>
              <a:rPr lang="en-US" sz="3200" dirty="0" smtClean="0">
                <a:latin typeface="Garamond" panose="02020404030301010803" pitchFamily="18" charset="0"/>
              </a:rPr>
              <a:t> start. 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“Anyone </a:t>
            </a:r>
            <a:r>
              <a:rPr lang="en-US" sz="3200" dirty="0">
                <a:latin typeface="Garamond" panose="02020404030301010803" pitchFamily="18" charset="0"/>
              </a:rPr>
              <a:t>who fights for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the future</a:t>
            </a:r>
            <a:r>
              <a:rPr lang="en-US" sz="3200" dirty="0">
                <a:latin typeface="Garamond" panose="02020404030301010803" pitchFamily="18" charset="0"/>
              </a:rPr>
              <a:t>, lives in it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today</a:t>
            </a:r>
            <a:r>
              <a:rPr lang="en-US" sz="3200" dirty="0" smtClean="0">
                <a:latin typeface="Garamond" panose="02020404030301010803" pitchFamily="18" charset="0"/>
              </a:rPr>
              <a:t>.”</a:t>
            </a:r>
            <a:endParaRPr lang="en-US" sz="3200" dirty="0">
              <a:latin typeface="Garamond" panose="02020404030301010803" pitchFamily="18" charset="0"/>
            </a:endParaRPr>
          </a:p>
          <a:p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		(Ayn </a:t>
            </a:r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Rand</a:t>
            </a:r>
            <a:r>
              <a:rPr lang="en-US" sz="2400" dirty="0" smtClean="0">
                <a:latin typeface="Garamond" panose="02020404030301010803" pitchFamily="18" charset="0"/>
              </a:rPr>
              <a:t>, </a:t>
            </a:r>
            <a:r>
              <a:rPr lang="en-US" sz="2400" i="1" dirty="0" smtClean="0">
                <a:latin typeface="Garamond" panose="02020404030301010803" pitchFamily="18" charset="0"/>
              </a:rPr>
              <a:t>The Romantic Manifesto)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32" y="0"/>
            <a:ext cx="6838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753" y="1972235"/>
            <a:ext cx="6006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Schisms: </a:t>
            </a:r>
            <a:r>
              <a:rPr lang="en-US" sz="3200" dirty="0" smtClean="0">
                <a:latin typeface="Garamond" panose="02020404030301010803" pitchFamily="18" charset="0"/>
              </a:rPr>
              <a:t>Common to virtually all intellectual and activist movements.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753" y="1972235"/>
            <a:ext cx="60063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“He repays a teacher badly who always remains a student.”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		</a:t>
            </a:r>
            <a:r>
              <a:rPr lang="en-US" sz="2800" dirty="0" smtClean="0">
                <a:latin typeface="Garamond" panose="02020404030301010803" pitchFamily="18" charset="0"/>
              </a:rPr>
              <a:t>—</a:t>
            </a:r>
            <a:r>
              <a:rPr lang="en-US" sz="2800" dirty="0">
                <a:solidFill>
                  <a:srgbClr val="C00000"/>
                </a:solidFill>
                <a:latin typeface="Garamond" panose="02020404030301010803" pitchFamily="18" charset="0"/>
              </a:rPr>
              <a:t>Nietzsche</a:t>
            </a: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753" y="1972235"/>
            <a:ext cx="60063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“Question </a:t>
            </a:r>
            <a:r>
              <a:rPr lang="en-US" sz="3200" dirty="0">
                <a:latin typeface="Garamond" panose="02020404030301010803" pitchFamily="18" charset="0"/>
              </a:rPr>
              <a:t>with boldness even the existence of a God; because, if there be one, he must more approve of the homage of reason, than that of blindfolded fear</a:t>
            </a:r>
            <a:r>
              <a:rPr lang="en-US" sz="3200" dirty="0" smtClean="0">
                <a:latin typeface="Garamond" panose="02020404030301010803" pitchFamily="18" charset="0"/>
              </a:rPr>
              <a:t>.”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		</a:t>
            </a:r>
            <a:r>
              <a:rPr lang="en-US" sz="2800" dirty="0" smtClean="0">
                <a:latin typeface="Garamond" panose="02020404030301010803" pitchFamily="18" charset="0"/>
              </a:rPr>
              <a:t>—</a:t>
            </a:r>
            <a:r>
              <a:rPr lang="en-US" sz="28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Jefferson</a:t>
            </a: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752" y="1972235"/>
            <a:ext cx="67892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“You </a:t>
            </a:r>
            <a:r>
              <a:rPr lang="en-US" sz="3200" dirty="0">
                <a:latin typeface="Garamond" panose="02020404030301010803" pitchFamily="18" charset="0"/>
              </a:rPr>
              <a:t>have to have a culture that is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explicitly tolerant </a:t>
            </a:r>
            <a:r>
              <a:rPr lang="en-US" sz="3200" dirty="0">
                <a:latin typeface="Garamond" panose="02020404030301010803" pitchFamily="18" charset="0"/>
              </a:rPr>
              <a:t>of the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crazy </a:t>
            </a:r>
            <a:r>
              <a:rPr lang="en-US" sz="3200" dirty="0">
                <a:latin typeface="Garamond" panose="02020404030301010803" pitchFamily="18" charset="0"/>
              </a:rPr>
              <a:t>idea, the criticism of it, and then its renewal.” </a:t>
            </a:r>
            <a:endParaRPr lang="en-US" sz="3200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        </a:t>
            </a:r>
            <a:r>
              <a:rPr lang="en-US" sz="2800" dirty="0" smtClean="0">
                <a:latin typeface="Garamond" panose="02020404030301010803" pitchFamily="18" charset="0"/>
              </a:rPr>
              <a:t>—Eric </a:t>
            </a:r>
            <a:r>
              <a:rPr lang="en-US" sz="28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Schmidt</a:t>
            </a:r>
            <a:r>
              <a:rPr lang="en-US" sz="2800" dirty="0" smtClean="0">
                <a:latin typeface="Garamond" panose="02020404030301010803" pitchFamily="18" charset="0"/>
              </a:rPr>
              <a:t>, former </a:t>
            </a:r>
            <a:r>
              <a:rPr lang="en-US" sz="2800" dirty="0">
                <a:latin typeface="Garamond" panose="02020404030301010803" pitchFamily="18" charset="0"/>
              </a:rPr>
              <a:t>Google </a:t>
            </a:r>
            <a:r>
              <a:rPr lang="en-US" sz="2800" dirty="0" smtClean="0">
                <a:latin typeface="Garamond" panose="02020404030301010803" pitchFamily="18" charset="0"/>
              </a:rPr>
              <a:t>CEO </a:t>
            </a: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883" y="1972235"/>
            <a:ext cx="68012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“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This institution </a:t>
            </a:r>
            <a:r>
              <a:rPr lang="en-US" sz="3200" dirty="0">
                <a:latin typeface="Garamond" panose="02020404030301010803" pitchFamily="18" charset="0"/>
              </a:rPr>
              <a:t>will be based on the illimitable freedom of the human mind. For here, we are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not afraid </a:t>
            </a:r>
            <a:r>
              <a:rPr lang="en-US" sz="3200" dirty="0">
                <a:latin typeface="Garamond" panose="02020404030301010803" pitchFamily="18" charset="0"/>
              </a:rPr>
              <a:t>to follow truth where it may lead,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nor to tolerate error </a:t>
            </a:r>
            <a:r>
              <a:rPr lang="en-US" sz="3200" dirty="0">
                <a:latin typeface="Garamond" panose="02020404030301010803" pitchFamily="18" charset="0"/>
              </a:rPr>
              <a:t>so long as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 reason </a:t>
            </a:r>
            <a:r>
              <a:rPr lang="en-US" sz="3200" dirty="0">
                <a:latin typeface="Garamond" panose="02020404030301010803" pitchFamily="18" charset="0"/>
              </a:rPr>
              <a:t>is free to combat it</a:t>
            </a:r>
            <a:r>
              <a:rPr lang="en-US" sz="3200" dirty="0" smtClean="0">
                <a:latin typeface="Garamond" panose="02020404030301010803" pitchFamily="18" charset="0"/>
              </a:rPr>
              <a:t>.”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	</a:t>
            </a:r>
            <a:r>
              <a:rPr lang="en-US" sz="2800" dirty="0" smtClean="0">
                <a:latin typeface="Garamond" panose="02020404030301010803" pitchFamily="18" charset="0"/>
              </a:rPr>
              <a:t>—</a:t>
            </a:r>
            <a:r>
              <a:rPr lang="en-US" sz="28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Jefferson</a:t>
            </a:r>
            <a:r>
              <a:rPr lang="en-US" sz="2800" dirty="0" smtClean="0">
                <a:latin typeface="Garamond" panose="02020404030301010803" pitchFamily="18" charset="0"/>
              </a:rPr>
              <a:t>, </a:t>
            </a:r>
            <a:r>
              <a:rPr lang="en-US" sz="2800" dirty="0">
                <a:latin typeface="Garamond" panose="02020404030301010803" pitchFamily="18" charset="0"/>
              </a:rPr>
              <a:t>in founding the 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35782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753" y="1972235"/>
            <a:ext cx="60063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“He .”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sz="3200" dirty="0" smtClean="0">
                <a:latin typeface="Garamond" panose="02020404030301010803" pitchFamily="18" charset="0"/>
              </a:rPr>
              <a:t>		—Pope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Francis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753" y="1972235"/>
            <a:ext cx="600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Objectivism is a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science 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yn_rand_bytalbot_300.jpg"/>
          <p:cNvPicPr>
            <a:picLocks noChangeAspect="1"/>
          </p:cNvPicPr>
          <p:nvPr/>
        </p:nvPicPr>
        <p:blipFill>
          <a:blip r:embed="rId2"/>
          <a:srcRect l="19445" t="7237" r="5556" b="10417"/>
          <a:stretch>
            <a:fillRect/>
          </a:stretch>
        </p:blipFill>
        <p:spPr>
          <a:xfrm>
            <a:off x="843181" y="1822823"/>
            <a:ext cx="1629583" cy="238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6753" y="1972235"/>
            <a:ext cx="6006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Dis </a:t>
            </a:r>
            <a:r>
              <a:rPr lang="en-US" sz="3200" dirty="0" smtClean="0">
                <a:latin typeface="Garamond" panose="02020404030301010803" pitchFamily="18" charset="0"/>
              </a:rPr>
              <a:t>co </a:t>
            </a:r>
            <a:r>
              <a:rPr lang="en-US" sz="32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Cs</a:t>
            </a:r>
            <a:r>
              <a:rPr lang="en-US" sz="32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en-US" sz="3200" dirty="0" smtClean="0">
                <a:latin typeface="Garamond" panose="02020404030301010803" pitchFamily="18" charset="0"/>
              </a:rPr>
              <a:t> 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yn_rand_bytalbot_300.jpg"/>
          <p:cNvPicPr>
            <a:picLocks noChangeAspect="1"/>
          </p:cNvPicPr>
          <p:nvPr/>
        </p:nvPicPr>
        <p:blipFill>
          <a:blip r:embed="rId2"/>
          <a:srcRect l="19445" t="7237" r="5556" b="10417"/>
          <a:stretch>
            <a:fillRect/>
          </a:stretch>
        </p:blipFill>
        <p:spPr>
          <a:xfrm>
            <a:off x="1536238" y="1220266"/>
            <a:ext cx="1629583" cy="238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4695" y="1090492"/>
            <a:ext cx="74846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“</a:t>
            </a:r>
            <a:r>
              <a:rPr lang="en-US" sz="32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Epistemology</a:t>
            </a:r>
            <a:r>
              <a:rPr lang="en-US" sz="3200" dirty="0" smtClean="0">
                <a:latin typeface="Garamond" panose="02020404030301010803" pitchFamily="18" charset="0"/>
              </a:rPr>
              <a:t> </a:t>
            </a:r>
            <a:r>
              <a:rPr lang="en-US" sz="3200" dirty="0">
                <a:latin typeface="Garamond" panose="02020404030301010803" pitchFamily="18" charset="0"/>
              </a:rPr>
              <a:t>is a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 science </a:t>
            </a:r>
            <a:r>
              <a:rPr lang="en-US" sz="3200" dirty="0">
                <a:latin typeface="Garamond" panose="02020404030301010803" pitchFamily="18" charset="0"/>
              </a:rPr>
              <a:t>devoted to the discovery of the proper methods of acquiring and validating knowledge.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Ethics </a:t>
            </a:r>
            <a:r>
              <a:rPr lang="en-US" sz="3200" dirty="0">
                <a:latin typeface="Garamond" panose="02020404030301010803" pitchFamily="18" charset="0"/>
              </a:rPr>
              <a:t>is a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science </a:t>
            </a:r>
            <a:r>
              <a:rPr lang="en-US" sz="3200" dirty="0">
                <a:latin typeface="Garamond" panose="02020404030301010803" pitchFamily="18" charset="0"/>
              </a:rPr>
              <a:t>devoted to the discovery of the proper methods of living one’s life.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Medicine</a:t>
            </a:r>
            <a:r>
              <a:rPr lang="en-US" sz="3200" dirty="0">
                <a:latin typeface="Garamond" panose="02020404030301010803" pitchFamily="18" charset="0"/>
              </a:rPr>
              <a:t> is a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science</a:t>
            </a:r>
            <a:r>
              <a:rPr lang="en-US" sz="3200" dirty="0">
                <a:latin typeface="Garamond" panose="02020404030301010803" pitchFamily="18" charset="0"/>
              </a:rPr>
              <a:t> devoted to the discovery of the proper methods of curing disease. </a:t>
            </a:r>
            <a:r>
              <a:rPr lang="en-US" sz="3200" dirty="0" smtClean="0">
                <a:latin typeface="Garamond" panose="02020404030301010803" pitchFamily="18" charset="0"/>
              </a:rPr>
              <a:t>…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Source: Ayn </a:t>
            </a:r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Rand</a:t>
            </a:r>
            <a:r>
              <a:rPr lang="en-US" sz="2400" dirty="0" smtClean="0">
                <a:latin typeface="Garamond" panose="02020404030301010803" pitchFamily="18" charset="0"/>
              </a:rPr>
              <a:t>, “Concepts of Consciousness,” </a:t>
            </a:r>
            <a:r>
              <a:rPr lang="en-US" sz="2400" i="1" dirty="0" smtClean="0">
                <a:latin typeface="Garamond" panose="02020404030301010803" pitchFamily="18" charset="0"/>
              </a:rPr>
              <a:t>Introduction to Objectivist Epistemology</a:t>
            </a:r>
            <a:endParaRPr lang="en-US" sz="24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753" y="1972235"/>
            <a:ext cx="6006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How should philosophers think and act as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scientists</a:t>
            </a:r>
            <a:r>
              <a:rPr lang="en-US" sz="3200" dirty="0" smtClean="0">
                <a:latin typeface="Garamond" panose="02020404030301010803" pitchFamily="18" charset="0"/>
              </a:rPr>
              <a:t>? 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753" y="1972235"/>
            <a:ext cx="5525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Objectivism is a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science </a:t>
            </a:r>
            <a:r>
              <a:rPr lang="en-US" sz="3200" dirty="0" smtClean="0">
                <a:latin typeface="Garamond" panose="02020404030301010803" pitchFamily="18" charset="0"/>
              </a:rPr>
              <a:t>contrasted to Ayn Rand’s fiction as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art</a:t>
            </a:r>
            <a:r>
              <a:rPr lang="en-US" sz="3200" dirty="0" smtClean="0">
                <a:latin typeface="Garamond" panose="02020404030301010803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yn_rand_bytalbot_300.jpg"/>
          <p:cNvPicPr>
            <a:picLocks noChangeAspect="1"/>
          </p:cNvPicPr>
          <p:nvPr/>
        </p:nvPicPr>
        <p:blipFill>
          <a:blip r:embed="rId2"/>
          <a:srcRect l="19445" t="7237" r="5556" b="10417"/>
          <a:stretch>
            <a:fillRect/>
          </a:stretch>
        </p:blipFill>
        <p:spPr>
          <a:xfrm>
            <a:off x="1050223" y="1421622"/>
            <a:ext cx="1629583" cy="238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6089" y="1257089"/>
            <a:ext cx="83079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“It </a:t>
            </a:r>
            <a:r>
              <a:rPr lang="en-US" sz="3200" dirty="0">
                <a:latin typeface="Garamond" panose="02020404030301010803" pitchFamily="18" charset="0"/>
              </a:rPr>
              <a:t>is important to note, in this connection, that a </a:t>
            </a:r>
            <a:r>
              <a:rPr lang="en-US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discovery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3200" dirty="0">
                <a:latin typeface="Garamond" panose="02020404030301010803" pitchFamily="18" charset="0"/>
              </a:rPr>
              <a:t>cannot be patented, only an </a:t>
            </a:r>
            <a:r>
              <a:rPr lang="en-US" sz="3200" i="1" dirty="0">
                <a:latin typeface="Garamond" panose="02020404030301010803" pitchFamily="18" charset="0"/>
              </a:rPr>
              <a:t>invention</a:t>
            </a:r>
            <a:r>
              <a:rPr lang="en-US" sz="3200" dirty="0">
                <a:latin typeface="Garamond" panose="02020404030301010803" pitchFamily="18" charset="0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A scientific or philosophical discovery</a:t>
            </a:r>
            <a:r>
              <a:rPr lang="en-US" sz="3200" dirty="0">
                <a:latin typeface="Garamond" panose="02020404030301010803" pitchFamily="18" charset="0"/>
              </a:rPr>
              <a:t>, which identifies a law of nature, a principle or a fact of reality not previously known,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cannot be the exclusive property of the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discoverer </a:t>
            </a:r>
            <a:r>
              <a:rPr lang="en-US" sz="3200" dirty="0" smtClean="0">
                <a:latin typeface="Garamond" panose="02020404030301010803" pitchFamily="18" charset="0"/>
              </a:rPr>
              <a:t>because </a:t>
            </a:r>
            <a:r>
              <a:rPr lang="en-US" sz="3200" dirty="0">
                <a:latin typeface="Garamond" panose="02020404030301010803" pitchFamily="18" charset="0"/>
              </a:rPr>
              <a:t>(a) he did not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create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3200" dirty="0">
                <a:latin typeface="Garamond" panose="02020404030301010803" pitchFamily="18" charset="0"/>
              </a:rPr>
              <a:t>it, and </a:t>
            </a:r>
            <a:r>
              <a:rPr lang="en-US" sz="3200" dirty="0" smtClean="0">
                <a:latin typeface="Garamond" panose="02020404030301010803" pitchFamily="18" charset="0"/>
              </a:rPr>
              <a:t>…” </a:t>
            </a:r>
          </a:p>
        </p:txBody>
      </p:sp>
    </p:spTree>
    <p:extLst>
      <p:ext uri="{BB962C8B-B14F-4D97-AF65-F5344CB8AC3E}">
        <p14:creationId xmlns:p14="http://schemas.microsoft.com/office/powerpoint/2010/main" val="21252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yn_rand_bytalbot_300.jpg"/>
          <p:cNvPicPr>
            <a:picLocks noChangeAspect="1"/>
          </p:cNvPicPr>
          <p:nvPr/>
        </p:nvPicPr>
        <p:blipFill>
          <a:blip r:embed="rId2"/>
          <a:srcRect l="19445" t="7237" r="5556" b="10417"/>
          <a:stretch>
            <a:fillRect/>
          </a:stretch>
        </p:blipFill>
        <p:spPr>
          <a:xfrm>
            <a:off x="778722" y="1651535"/>
            <a:ext cx="1629583" cy="238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3539" y="450265"/>
            <a:ext cx="830793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“… </a:t>
            </a:r>
            <a:r>
              <a:rPr lang="en-US" sz="3200" dirty="0" smtClean="0">
                <a:latin typeface="Garamond" panose="02020404030301010803" pitchFamily="18" charset="0"/>
              </a:rPr>
              <a:t>(</a:t>
            </a:r>
            <a:r>
              <a:rPr lang="en-US" sz="3200" dirty="0">
                <a:latin typeface="Garamond" panose="02020404030301010803" pitchFamily="18" charset="0"/>
              </a:rPr>
              <a:t>b) if he cares to make his discovery public, claiming it to be true, he cannot demand that men continue to pursue or practice falsehoods except by his permission. He</a:t>
            </a:r>
            <a:r>
              <a:rPr lang="en-US" sz="3200" i="1" dirty="0">
                <a:latin typeface="Garamond" panose="02020404030301010803" pitchFamily="18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can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copyright the book </a:t>
            </a:r>
            <a:r>
              <a:rPr lang="en-US" sz="3200" dirty="0">
                <a:latin typeface="Garamond" panose="02020404030301010803" pitchFamily="18" charset="0"/>
              </a:rPr>
              <a:t>in which he presents his discovery and 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he </a:t>
            </a:r>
            <a:r>
              <a:rPr lang="en-US" sz="3200" i="1" dirty="0">
                <a:solidFill>
                  <a:srgbClr val="7030A0"/>
                </a:solidFill>
                <a:latin typeface="Garamond" panose="02020404030301010803" pitchFamily="18" charset="0"/>
              </a:rPr>
              <a:t>can</a:t>
            </a:r>
            <a:r>
              <a:rPr lang="en-US" sz="3200" dirty="0">
                <a:solidFill>
                  <a:srgbClr val="7030A0"/>
                </a:solidFill>
                <a:latin typeface="Garamond" panose="02020404030301010803" pitchFamily="18" charset="0"/>
              </a:rPr>
              <a:t> demand that his authorship of the discovery be acknowledged</a:t>
            </a:r>
            <a:r>
              <a:rPr lang="en-US" sz="3200" dirty="0">
                <a:latin typeface="Garamond" panose="02020404030301010803" pitchFamily="18" charset="0"/>
              </a:rPr>
              <a:t>, that no other man appropriate or plagiarize the credit for it—but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he cannot copyright </a:t>
            </a:r>
            <a:r>
              <a:rPr lang="en-US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theoretical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knowledge</a:t>
            </a:r>
            <a:r>
              <a:rPr lang="en-US" sz="3200" dirty="0" smtClean="0">
                <a:latin typeface="Garamond" panose="02020404030301010803" pitchFamily="18" charset="0"/>
              </a:rPr>
              <a:t>.”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Source</a:t>
            </a:r>
            <a:r>
              <a:rPr lang="en-US" sz="2400" dirty="0">
                <a:latin typeface="Garamond" panose="02020404030301010803" pitchFamily="18" charset="0"/>
              </a:rPr>
              <a:t>: </a:t>
            </a:r>
            <a:r>
              <a:rPr lang="en-US" sz="2400" dirty="0" smtClean="0">
                <a:latin typeface="Garamond" panose="02020404030301010803" pitchFamily="18" charset="0"/>
              </a:rPr>
              <a:t>Ayn </a:t>
            </a:r>
            <a:r>
              <a:rPr lang="en-US" sz="24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Rand</a:t>
            </a:r>
            <a:r>
              <a:rPr lang="en-US" sz="2400" dirty="0" smtClean="0">
                <a:latin typeface="Garamond" panose="02020404030301010803" pitchFamily="18" charset="0"/>
              </a:rPr>
              <a:t>, “Patents </a:t>
            </a:r>
            <a:r>
              <a:rPr lang="en-US" sz="2400" dirty="0">
                <a:latin typeface="Garamond" panose="02020404030301010803" pitchFamily="18" charset="0"/>
              </a:rPr>
              <a:t>and Copyrights</a:t>
            </a:r>
            <a:r>
              <a:rPr lang="en-US" sz="2400" dirty="0" smtClean="0">
                <a:latin typeface="Garamond" panose="02020404030301010803" pitchFamily="18" charset="0"/>
              </a:rPr>
              <a:t>,”</a:t>
            </a:r>
            <a:r>
              <a:rPr lang="en-US" sz="2400" i="1" dirty="0" smtClean="0">
                <a:latin typeface="Garamond" panose="02020404030301010803" pitchFamily="18" charset="0"/>
              </a:rPr>
              <a:t> Capitalism</a:t>
            </a:r>
            <a:r>
              <a:rPr lang="en-US" sz="2400" i="1" dirty="0">
                <a:latin typeface="Garamond" panose="02020404030301010803" pitchFamily="18" charset="0"/>
              </a:rPr>
              <a:t>: The Unknown Ideal</a:t>
            </a:r>
            <a:r>
              <a:rPr lang="en-US" sz="2400" dirty="0">
                <a:latin typeface="Garamond" panose="02020404030301010803" pitchFamily="18" charset="0"/>
              </a:rPr>
              <a:t>, </a:t>
            </a:r>
            <a:r>
              <a:rPr lang="en-US" sz="2400" dirty="0" smtClean="0">
                <a:latin typeface="Garamond" panose="02020404030301010803" pitchFamily="18" charset="0"/>
              </a:rPr>
              <a:t>p. 130 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379" y="4795897"/>
            <a:ext cx="6992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aramond" panose="02020404030301010803" pitchFamily="18" charset="0"/>
              </a:rPr>
              <a:t>Ayn Rand’s </a:t>
            </a:r>
            <a:r>
              <a:rPr lang="en-US" sz="3200" i="1" dirty="0" smtClean="0">
                <a:latin typeface="Garamond" panose="02020404030301010803" pitchFamily="18" charset="0"/>
              </a:rPr>
              <a:t>nonfiction</a:t>
            </a:r>
            <a:r>
              <a:rPr lang="en-US" sz="3200" dirty="0" smtClean="0">
                <a:latin typeface="Garamond" panose="02020404030301010803" pitchFamily="18" charset="0"/>
              </a:rPr>
              <a:t> as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science </a:t>
            </a:r>
          </a:p>
          <a:p>
            <a:pPr algn="ctr"/>
            <a:r>
              <a:rPr lang="en-US" sz="3200" dirty="0" smtClean="0">
                <a:latin typeface="Garamond" panose="02020404030301010803" pitchFamily="18" charset="0"/>
              </a:rPr>
              <a:t>contrasted to </a:t>
            </a:r>
          </a:p>
          <a:p>
            <a:pPr algn="ctr"/>
            <a:r>
              <a:rPr lang="en-US" sz="3200" dirty="0" smtClean="0">
                <a:latin typeface="Garamond" panose="02020404030301010803" pitchFamily="18" charset="0"/>
              </a:rPr>
              <a:t>Ayn Rand’s </a:t>
            </a:r>
            <a:r>
              <a:rPr lang="en-US" sz="3200" i="1" dirty="0" smtClean="0">
                <a:latin typeface="Garamond" panose="02020404030301010803" pitchFamily="18" charset="0"/>
              </a:rPr>
              <a:t>fiction</a:t>
            </a:r>
            <a:r>
              <a:rPr lang="en-US" sz="3200" dirty="0" smtClean="0">
                <a:latin typeface="Garamond" panose="02020404030301010803" pitchFamily="18" charset="0"/>
              </a:rPr>
              <a:t> as </a:t>
            </a:r>
            <a:r>
              <a:rPr lang="en-US" sz="32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art</a:t>
            </a:r>
            <a:r>
              <a:rPr lang="en-US" sz="3200" dirty="0" smtClean="0">
                <a:latin typeface="Garamond" panose="02020404030301010803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</a:p>
          <a:p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65119"/>
              </p:ext>
            </p:extLst>
          </p:nvPr>
        </p:nvGraphicFramePr>
        <p:xfrm>
          <a:off x="3161551" y="707713"/>
          <a:ext cx="8462684" cy="2895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0623">
                  <a:extLst>
                    <a:ext uri="{9D8B030D-6E8A-4147-A177-3AD203B41FA5}">
                      <a16:colId xmlns:a16="http://schemas.microsoft.com/office/drawing/2014/main" val="1307760167"/>
                    </a:ext>
                  </a:extLst>
                </a:gridCol>
                <a:gridCol w="5202061">
                  <a:extLst>
                    <a:ext uri="{9D8B030D-6E8A-4147-A177-3AD203B41FA5}">
                      <a16:colId xmlns:a16="http://schemas.microsoft.com/office/drawing/2014/main" val="1253341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Scientists</a:t>
                      </a:r>
                      <a:endParaRPr lang="en-US" sz="3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Artists</a:t>
                      </a:r>
                      <a:endParaRPr lang="en-US" sz="3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5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Newton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Michelangelo</a:t>
                      </a:r>
                      <a:endParaRPr lang="en-US" sz="3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96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Darwin</a:t>
                      </a:r>
                      <a:endParaRPr lang="en-US" sz="3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Beethoven  </a:t>
                      </a:r>
                      <a:endParaRPr lang="en-US" sz="3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17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Einstein</a:t>
                      </a:r>
                      <a:endParaRPr lang="en-US" sz="3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Monet</a:t>
                      </a:r>
                      <a:endParaRPr lang="en-US" sz="3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89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Garamond" panose="02020404030301010803" pitchFamily="18" charset="0"/>
                        </a:rPr>
                        <a:t>Rand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Garamond" panose="02020404030301010803" pitchFamily="18" charset="0"/>
                        </a:rPr>
                        <a:t>Rand</a:t>
                      </a:r>
                      <a:endParaRPr lang="en-US" sz="3200" dirty="0">
                        <a:solidFill>
                          <a:srgbClr val="7030A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41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7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742</Words>
  <Application>Microsoft Office PowerPoint</Application>
  <PresentationFormat>Widescreen</PresentationFormat>
  <Paragraphs>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Rockford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Hicks, Stephen</dc:creator>
  <cp:lastModifiedBy>Hicks, Stephen</cp:lastModifiedBy>
  <cp:revision>24</cp:revision>
  <dcterms:created xsi:type="dcterms:W3CDTF">2023-04-02T13:45:31Z</dcterms:created>
  <dcterms:modified xsi:type="dcterms:W3CDTF">2023-04-08T19:26:38Z</dcterms:modified>
</cp:coreProperties>
</file>