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00" r:id="rId2"/>
    <p:sldId id="353" r:id="rId3"/>
    <p:sldId id="354" r:id="rId4"/>
    <p:sldId id="355" r:id="rId5"/>
    <p:sldId id="356" r:id="rId6"/>
    <p:sldId id="357" r:id="rId7"/>
    <p:sldId id="358" r:id="rId8"/>
    <p:sldId id="325" r:id="rId9"/>
    <p:sldId id="402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405" r:id="rId22"/>
    <p:sldId id="265" r:id="rId23"/>
    <p:sldId id="404" r:id="rId24"/>
    <p:sldId id="425" r:id="rId25"/>
    <p:sldId id="403" r:id="rId26"/>
    <p:sldId id="330" r:id="rId27"/>
    <p:sldId id="370" r:id="rId28"/>
    <p:sldId id="371" r:id="rId29"/>
    <p:sldId id="372" r:id="rId30"/>
    <p:sldId id="374" r:id="rId31"/>
    <p:sldId id="373" r:id="rId32"/>
    <p:sldId id="375" r:id="rId33"/>
    <p:sldId id="376" r:id="rId34"/>
    <p:sldId id="406" r:id="rId35"/>
    <p:sldId id="407" r:id="rId36"/>
    <p:sldId id="408" r:id="rId37"/>
    <p:sldId id="426" r:id="rId38"/>
    <p:sldId id="409" r:id="rId39"/>
    <p:sldId id="377" r:id="rId40"/>
    <p:sldId id="378" r:id="rId41"/>
    <p:sldId id="379" r:id="rId42"/>
    <p:sldId id="380" r:id="rId43"/>
    <p:sldId id="410" r:id="rId44"/>
    <p:sldId id="411" r:id="rId45"/>
    <p:sldId id="427" r:id="rId46"/>
    <p:sldId id="412" r:id="rId47"/>
    <p:sldId id="413" r:id="rId48"/>
    <p:sldId id="382" r:id="rId49"/>
    <p:sldId id="384" r:id="rId50"/>
    <p:sldId id="383" r:id="rId51"/>
    <p:sldId id="386" r:id="rId52"/>
    <p:sldId id="385" r:id="rId53"/>
    <p:sldId id="387" r:id="rId54"/>
    <p:sldId id="388" r:id="rId55"/>
    <p:sldId id="389" r:id="rId56"/>
    <p:sldId id="390" r:id="rId57"/>
    <p:sldId id="414" r:id="rId58"/>
    <p:sldId id="417" r:id="rId59"/>
    <p:sldId id="293" r:id="rId60"/>
    <p:sldId id="394" r:id="rId61"/>
    <p:sldId id="418" r:id="rId62"/>
    <p:sldId id="395" r:id="rId63"/>
    <p:sldId id="396" r:id="rId64"/>
    <p:sldId id="398" r:id="rId65"/>
    <p:sldId id="397" r:id="rId66"/>
    <p:sldId id="424" r:id="rId67"/>
    <p:sldId id="399" r:id="rId68"/>
    <p:sldId id="401" r:id="rId69"/>
    <p:sldId id="393" r:id="rId70"/>
    <p:sldId id="400" r:id="rId71"/>
    <p:sldId id="420" r:id="rId72"/>
    <p:sldId id="421" r:id="rId73"/>
    <p:sldId id="419" r:id="rId74"/>
    <p:sldId id="415" r:id="rId75"/>
    <p:sldId id="423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62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908"/>
    </p:cViewPr>
  </p:sorterViewPr>
  <p:notesViewPr>
    <p:cSldViewPr>
      <p:cViewPr varScale="1">
        <p:scale>
          <a:sx n="63" d="100"/>
          <a:sy n="63" d="100"/>
        </p:scale>
        <p:origin x="-221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fld id="{9C5CA7C3-5C81-47E4-8282-34F37CE19FBE}" type="datetimeFigureOut">
              <a:rPr lang="en-US" smtClean="0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fld id="{CE540CC9-8C04-4F6C-91C7-34EF8F7448B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14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8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91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70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3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6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3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EF86A3-93CB-42AD-BB3C-3C437305E07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228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02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9DD5-24EB-4A2B-A60B-657613A2CE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7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D38507-4082-4059-B5E9-75610DE973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84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04634-0BA6-4F0C-8C0D-F04DF14B8418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417D-6671-466F-83B7-5C30FEFFFD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D75D-5BEB-40AE-A9EC-005F3626D71E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07525-A187-4B28-8643-65E44806AF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F4443-0843-4224-ACB9-2F735D115F6D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E3EEB-080E-47F4-B6E4-4808068EC9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0E96-5753-4C63-8D67-A4B77AF8B449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6A206-77EB-41D0-A6DE-465CE4B246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3B231-1C56-40FF-B322-854C369F5053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C7A56-74F7-4904-A0D8-AE5A09BD5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ACAF-BADC-4353-AD51-6EE50CF00BEA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EB400-2875-4191-AAB6-238A4266A7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A5C94-D195-4F40-9AC3-386F79A7DFBF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E786-3889-4A7F-88F2-C7B4DE4CB8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B96AF-BC8E-40FE-B12A-6B807ED6CA70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8B327-52BD-4C78-AF64-F019200AA5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0F9B2-729B-4ED6-A09F-94183F4ACFED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91B03-03AE-400F-BA5A-A407D67559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9ABCC-5715-40A0-AB08-856D69518BDE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08A42-A2B5-4266-9BEF-9722F200E5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64938-9E4B-476A-8992-5BC3239DB3E4}" type="datetimeFigureOut">
              <a:rPr lang="en-US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82E11-CCBB-47B6-A9B6-548AB69FAB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fld id="{1BCD2017-CFEB-496E-AFFD-A127FF93B17D}" type="datetimeFigureOut">
              <a:rPr lang="en-US" smtClean="0"/>
              <a:pPr>
                <a:defRPr/>
              </a:pPr>
              <a:t>7/26/2015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fld id="{A3EDA876-D6B2-424D-83C3-870AEA08BA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emf"/><Relationship Id="rId4" Type="http://schemas.openxmlformats.org/officeDocument/2006/relationships/oleObject" Target="../embeddings/Microsoft_Word_97_-_2003_Document1.do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89154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</a:t>
            </a:r>
            <a:r>
              <a:rPr lang="en-US" sz="4900" dirty="0" smtClean="0">
                <a:solidFill>
                  <a:srgbClr val="C00000"/>
                </a:solidFill>
              </a:rPr>
              <a:t>Next</a:t>
            </a:r>
            <a:r>
              <a:rPr lang="en-US" dirty="0" smtClean="0"/>
              <a:t> Revolution in </a:t>
            </a:r>
            <a:r>
              <a:rPr lang="en-US" sz="4900" dirty="0" smtClean="0">
                <a:solidFill>
                  <a:srgbClr val="002060"/>
                </a:solidFill>
                <a:latin typeface="Matura MT Script Capitals" panose="03020802060602070202" pitchFamily="66" charset="0"/>
              </a:rPr>
              <a:t>Art</a:t>
            </a:r>
            <a:r>
              <a:rPr lang="en-US" sz="4900" dirty="0" smtClean="0">
                <a:solidFill>
                  <a:srgbClr val="002060"/>
                </a:solidFill>
              </a:rPr>
              <a:t> </a:t>
            </a:r>
            <a:r>
              <a:rPr lang="en-US" sz="4900" dirty="0"/>
              <a:t/>
            </a:r>
            <a:br>
              <a:rPr lang="en-US" sz="49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2000" b="1" dirty="0">
                <a:solidFill>
                  <a:srgbClr val="C00000"/>
                </a:solidFill>
              </a:rPr>
              <a:t/>
            </a:r>
            <a:br>
              <a:rPr lang="en-US" sz="2000" b="1" dirty="0">
                <a:solidFill>
                  <a:srgbClr val="C00000"/>
                </a:solidFill>
              </a:rPr>
            </a:b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793" y="3886200"/>
            <a:ext cx="3125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Stephen Hicks, Ph.D.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</a:b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Department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of Philosophy</a:t>
            </a:r>
            <a:b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</a:b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Rockford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University </a:t>
            </a:r>
          </a:p>
          <a:p>
            <a:pPr lvl="0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Illinois, USA </a:t>
            </a:r>
            <a:r>
              <a:rPr lang="en-US" sz="2000" dirty="0">
                <a:solidFill>
                  <a:srgbClr val="EEECE1"/>
                </a:solidFill>
                <a:latin typeface="Calibri Light" panose="020F0302020204030204" pitchFamily="34" charset="0"/>
              </a:rPr>
              <a:t/>
            </a:r>
            <a:br>
              <a:rPr lang="en-US" sz="2000" dirty="0">
                <a:solidFill>
                  <a:srgbClr val="EEECE1"/>
                </a:solidFill>
                <a:latin typeface="Calibri Light" panose="020F0302020204030204" pitchFamily="34" charset="0"/>
              </a:rPr>
            </a:br>
            <a:r>
              <a:rPr lang="en-US" sz="2000" dirty="0">
                <a:solidFill>
                  <a:srgbClr val="EEECE1"/>
                </a:solidFill>
                <a:latin typeface="Calibri Light" panose="020F0302020204030204" pitchFamily="34" charset="0"/>
              </a:rPr>
              <a:t/>
            </a:r>
            <a:br>
              <a:rPr lang="en-US" sz="2000" dirty="0">
                <a:solidFill>
                  <a:srgbClr val="EEECE1"/>
                </a:solidFill>
                <a:latin typeface="Calibri Light" panose="020F0302020204030204" pitchFamily="34" charset="0"/>
              </a:rPr>
            </a:b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Hong Kong /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Kowloon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/>
            </a:r>
            <a:b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</a:b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July 2015</a:t>
            </a:r>
            <a:endParaRPr lang="en-US" sz="20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-6724" y="5486400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Spear </a:t>
            </a:r>
            <a:endParaRPr lang="en-US" sz="2800" i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28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Bearer</a:t>
            </a:r>
            <a:endParaRPr lang="en-US" sz="2800" i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eri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1000"/>
            <a:ext cx="31623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41910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Sumerian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endorf_venus 30000-15000 B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609600"/>
            <a:ext cx="2981325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962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Willendorf Venus, fertility statue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k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49471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4495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Ankh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Egyptian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meri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52600"/>
            <a:ext cx="1962150" cy="3782458"/>
          </a:xfrm>
          <a:prstGeom prst="rect">
            <a:avLst/>
          </a:prstGeom>
        </p:spPr>
      </p:pic>
      <p:pic>
        <p:nvPicPr>
          <p:cNvPr id="6" name="Picture 5" descr="willendorf_venus 30000-15000 B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2235994" cy="4114800"/>
          </a:xfrm>
          <a:prstGeom prst="rect">
            <a:avLst/>
          </a:prstGeom>
        </p:spPr>
      </p:pic>
      <p:pic>
        <p:nvPicPr>
          <p:cNvPr id="7" name="Picture 6" descr="ankh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143000"/>
            <a:ext cx="2113088" cy="4876800"/>
          </a:xfrm>
          <a:prstGeom prst="rect">
            <a:avLst/>
          </a:prstGeom>
        </p:spPr>
      </p:pic>
      <p:pic>
        <p:nvPicPr>
          <p:cNvPr id="8" name="Picture 7" descr="spearbearer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066800"/>
            <a:ext cx="2057400" cy="488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44196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Nike of Samothrace</a:t>
            </a:r>
            <a:endParaRPr lang="en-US" sz="2400" i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11206"/>
            <a:ext cx="4597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man_with_helm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2400"/>
            <a:ext cx="2647950" cy="647700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43400" y="4572000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Riace warrior</a:t>
            </a:r>
            <a:r>
              <a:rPr lang="en-US" sz="28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front</a:t>
            </a:r>
            <a:endParaRPr lang="en-US" sz="28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iace Warrior re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2333625" cy="6019800"/>
          </a:xfrm>
          <a:prstGeom prst="rect">
            <a:avLst/>
          </a:prstGeom>
          <a:noFill/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429000" y="4724400"/>
            <a:ext cx="327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Riace warrior, 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</a:rPr>
              <a:t>rear</a:t>
            </a:r>
          </a:p>
        </p:txBody>
      </p:sp>
    </p:spTree>
    <p:extLst>
      <p:ext uri="{BB962C8B-B14F-4D97-AF65-F5344CB8AC3E}">
        <p14:creationId xmlns:p14="http://schemas.microsoft.com/office/powerpoint/2010/main" val="36892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86200"/>
            <a:ext cx="3733800" cy="1470025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tx2"/>
                </a:solidFill>
              </a:rPr>
              <a:t>Nike Adjusting Her Sandal</a:t>
            </a:r>
            <a:endParaRPr lang="en-US" sz="2800" i="1" dirty="0">
              <a:solidFill>
                <a:schemeClr val="tx2"/>
              </a:solidFill>
            </a:endParaRPr>
          </a:p>
        </p:txBody>
      </p:sp>
      <p:pic>
        <p:nvPicPr>
          <p:cNvPr id="3" name="Picture 2" descr="Nike Adjusting her Sand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0"/>
            <a:ext cx="4265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53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029200" y="3886200"/>
            <a:ext cx="3429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Discobulus</a:t>
            </a: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Myron</a:t>
            </a:r>
          </a:p>
        </p:txBody>
      </p:sp>
      <p:pic>
        <p:nvPicPr>
          <p:cNvPr id="5" name="Picture 4" descr="Myron-Roman-copy-discobulus-744x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251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1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52800"/>
            <a:ext cx="3124200" cy="1470025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tx2"/>
                </a:solidFill>
              </a:rPr>
              <a:t>Laocoön and </a:t>
            </a:r>
            <a:br>
              <a:rPr lang="en-US" sz="2800" i="1" dirty="0" smtClean="0">
                <a:solidFill>
                  <a:schemeClr val="tx2"/>
                </a:solidFill>
              </a:rPr>
            </a:br>
            <a:r>
              <a:rPr lang="en-US" sz="2800" i="1" dirty="0" smtClean="0">
                <a:solidFill>
                  <a:schemeClr val="tx2"/>
                </a:solidFill>
              </a:rPr>
              <a:t>his Sons</a:t>
            </a:r>
            <a:r>
              <a:rPr lang="en-US" sz="2800" dirty="0" smtClean="0">
                <a:solidFill>
                  <a:schemeClr val="tx2"/>
                </a:solidFill>
              </a:rPr>
              <a:t>,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c. 50 CE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 descr="Laocoon c25B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04800"/>
            <a:ext cx="587756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49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C00000"/>
                </a:solidFill>
              </a:rPr>
              <a:t>Athens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95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4343400" cy="4379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4886325" cy="35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4" y="380999"/>
            <a:ext cx="8242515" cy="60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002060"/>
                </a:solidFill>
              </a:rPr>
              <a:t>Athens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941294"/>
            <a:ext cx="7754471" cy="58405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Economics</a:t>
            </a:r>
            <a:r>
              <a:rPr lang="en-US" dirty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Free-market economy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Cosmopolitan – visitors, immigrants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Politics</a:t>
            </a:r>
            <a:r>
              <a:rPr lang="en-US" dirty="0" smtClean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Democracy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Tension with authoritarianism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Foreign tension with Persia, Sparta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Religion and Philosophy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Worldly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Diversity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8447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Florence- ITALY-DUOMO1.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Donatello-Dav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04800"/>
            <a:ext cx="2914650" cy="6248400"/>
          </a:xfrm>
          <a:prstGeom prst="rect">
            <a:avLst/>
          </a:prstGeom>
          <a:noFill/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990600" y="4419600"/>
            <a:ext cx="27432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David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Donatello</a:t>
            </a:r>
          </a:p>
        </p:txBody>
      </p:sp>
    </p:spTree>
    <p:extLst>
      <p:ext uri="{BB962C8B-B14F-4D97-AF65-F5344CB8AC3E}">
        <p14:creationId xmlns:p14="http://schemas.microsoft.com/office/powerpoint/2010/main" val="29204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4876800" y="1447800"/>
            <a:ext cx="28194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David</a:t>
            </a: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Michelangelo</a:t>
            </a:r>
          </a:p>
        </p:txBody>
      </p:sp>
      <p:pic>
        <p:nvPicPr>
          <p:cNvPr id="147460" name="Picture 4" descr="Michelang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3429000"/>
            <a:ext cx="1903413" cy="2819400"/>
          </a:xfrm>
          <a:prstGeom prst="rect">
            <a:avLst/>
          </a:prstGeom>
          <a:noFill/>
        </p:spPr>
      </p:pic>
      <p:pic>
        <p:nvPicPr>
          <p:cNvPr id="147461" name="Picture 5" descr="David 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3881438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96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5793441"/>
            <a:ext cx="7696200" cy="917575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chemeClr val="tx2"/>
                </a:solidFill>
              </a:rPr>
              <a:t>David with the head of Goliath</a:t>
            </a:r>
            <a:r>
              <a:rPr lang="en-US" sz="2800" dirty="0" smtClean="0">
                <a:solidFill>
                  <a:schemeClr val="tx2"/>
                </a:solidFill>
              </a:rPr>
              <a:t>, </a:t>
            </a:r>
            <a:r>
              <a:rPr lang="en-US" sz="2800" dirty="0" smtClean="0">
                <a:solidFill>
                  <a:srgbClr val="C00000"/>
                </a:solidFill>
              </a:rPr>
              <a:t>Caravaggio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"/>
            <a:ext cx="71437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4572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</a:rPr>
              <a:t>The </a:t>
            </a:r>
            <a:r>
              <a:rPr lang="en-US" sz="2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Archaic </a:t>
            </a:r>
            <a:r>
              <a:rPr lang="en-US" sz="2400" dirty="0" smtClean="0">
                <a:latin typeface="Calibri Light" panose="020F0302020204030204" pitchFamily="34" charset="0"/>
              </a:rPr>
              <a:t>Era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pic>
        <p:nvPicPr>
          <p:cNvPr id="4" name="Picture 3" descr="Map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1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3276600" cy="2590800"/>
          </a:xfrm>
        </p:spPr>
        <p:txBody>
          <a:bodyPr/>
          <a:lstStyle/>
          <a:p>
            <a:r>
              <a:rPr lang="en-US" sz="3200" i="1" dirty="0">
                <a:solidFill>
                  <a:schemeClr val="tx2"/>
                </a:solidFill>
              </a:rPr>
              <a:t>The Virgin and Child …</a:t>
            </a:r>
            <a:br>
              <a:rPr lang="en-US" sz="3200" i="1" dirty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Leonardo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49508" name="Picture 4" descr="Leonardo_sel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276600"/>
            <a:ext cx="1903413" cy="2986088"/>
          </a:xfrm>
          <a:prstGeom prst="rect">
            <a:avLst/>
          </a:prstGeom>
          <a:noFill/>
        </p:spPr>
      </p:pic>
      <p:pic>
        <p:nvPicPr>
          <p:cNvPr id="149509" name="Picture 5" descr="Leonardo_-_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28600"/>
            <a:ext cx="4756150" cy="6448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6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5867400" y="1600200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 dirty="0">
                <a:solidFill>
                  <a:schemeClr val="tx2"/>
                </a:solidFill>
                <a:latin typeface="Calibri Light" panose="020F0302020204030204" pitchFamily="34" charset="0"/>
              </a:rPr>
              <a:t>Pietà</a:t>
            </a:r>
            <a:r>
              <a:rPr lang="en-US" sz="3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endParaRPr lang="en-US" sz="3200" i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Michelangelo</a:t>
            </a:r>
          </a:p>
        </p:txBody>
      </p:sp>
      <p:pic>
        <p:nvPicPr>
          <p:cNvPr id="73734" name="Picture 6" descr="Michelang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3505200"/>
            <a:ext cx="1903413" cy="2819400"/>
          </a:xfrm>
          <a:prstGeom prst="rect">
            <a:avLst/>
          </a:prstGeom>
          <a:noFill/>
        </p:spPr>
      </p:pic>
      <p:pic>
        <p:nvPicPr>
          <p:cNvPr id="73735" name="Picture 7" descr="Michelangelo-Pie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5257800" cy="5224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30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ool of Ath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153400" cy="607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9600" y="6248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The School of Athens, </a:t>
            </a:r>
            <a:r>
              <a:rPr lang="en-US" sz="2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Raphael</a:t>
            </a:r>
            <a:endParaRPr lang="en-US" sz="24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4800600"/>
            <a:ext cx="3733800" cy="1470025"/>
          </a:xfrm>
        </p:spPr>
        <p:txBody>
          <a:bodyPr/>
          <a:lstStyle/>
          <a:p>
            <a:r>
              <a:rPr lang="en-US" sz="2800" i="1" dirty="0" smtClean="0">
                <a:solidFill>
                  <a:schemeClr val="tx2"/>
                </a:solidFill>
              </a:rPr>
              <a:t>Old Man with Boy,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Ghirlandaio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3" name="Picture 2" descr="Ghirlandaio-Old_man with bo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4800"/>
            <a:ext cx="452265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C00000"/>
                </a:solidFill>
              </a:rPr>
              <a:t>Florence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80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"/>
            <a:ext cx="3346450" cy="58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4964781" cy="26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153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C00000"/>
                </a:solidFill>
              </a:rPr>
              <a:t>Florence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941294"/>
            <a:ext cx="7830671" cy="58405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Economics</a:t>
            </a:r>
            <a:r>
              <a:rPr lang="en-US" dirty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Free-market economy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Cosmopolitan – visitors, immigrants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Politics</a:t>
            </a:r>
            <a:r>
              <a:rPr lang="en-US" dirty="0" smtClean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Republican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Tension with authoritarianism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Foreign tension with France, Milan, Naples, Vatican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Religion and Philosophy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Worldly: relaxed Catholicism, Humanism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Diversity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1899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sterdam2_netherlan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044" y="304800"/>
            <a:ext cx="939609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6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4572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</a:rPr>
              <a:t>The </a:t>
            </a:r>
            <a:r>
              <a:rPr lang="en-US" sz="2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Classical</a:t>
            </a:r>
            <a:r>
              <a:rPr lang="en-US" sz="2400" dirty="0" smtClean="0">
                <a:latin typeface="Calibri Light" panose="020F0302020204030204" pitchFamily="34" charset="0"/>
              </a:rPr>
              <a:t> Era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pic>
        <p:nvPicPr>
          <p:cNvPr id="4" name="Picture 3" descr="Map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5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Vermeer-Young Woman with Water Jug (c166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1807"/>
            <a:ext cx="5810250" cy="6566230"/>
          </a:xfrm>
          <a:prstGeom prst="rect">
            <a:avLst/>
          </a:prstGeom>
          <a:noFill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115050" y="4800600"/>
            <a:ext cx="2895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Young Woman with Water Jug</a:t>
            </a: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</a:rPr>
              <a:t>c. 1662 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Vermeer</a:t>
            </a:r>
            <a:endParaRPr lang="en-US" sz="3200" i="1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04800" y="4724400"/>
            <a:ext cx="2438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Self-Portrait</a:t>
            </a: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</a:rPr>
              <a:t>1659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Rembrandt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Vlieger, Simon - Estuary at Daw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613002" cy="5265737"/>
          </a:xfrm>
          <a:prstGeom prst="rect">
            <a:avLst/>
          </a:prstGeom>
          <a:noFill/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295400" y="5867400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Estuary at </a:t>
            </a:r>
            <a:r>
              <a:rPr lang="en-US" sz="28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Dawn, </a:t>
            </a:r>
            <a:r>
              <a:rPr lang="en-US" sz="3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Simon </a:t>
            </a: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Vlieger</a:t>
            </a:r>
          </a:p>
        </p:txBody>
      </p:sp>
    </p:spTree>
    <p:extLst>
      <p:ext uri="{BB962C8B-B14F-4D97-AF65-F5344CB8AC3E}">
        <p14:creationId xmlns:p14="http://schemas.microsoft.com/office/powerpoint/2010/main" val="206801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C00000"/>
                </a:solidFill>
              </a:rPr>
              <a:t>Holland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91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600"/>
            <a:ext cx="3771900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4032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1377950"/>
            <a:ext cx="753745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6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C00000"/>
                </a:solidFill>
              </a:rPr>
              <a:t>Holland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941294"/>
            <a:ext cx="7678271" cy="58405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Economics</a:t>
            </a:r>
            <a:r>
              <a:rPr lang="en-US" dirty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Free-market economy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Cosmopolitan – visitors, immigrants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Politics</a:t>
            </a:r>
            <a:r>
              <a:rPr lang="en-US" dirty="0" smtClean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Democracy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Tension with authoritarianism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Foreign tension with Spain, England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Religion and Philosophy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Worldly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Diversity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1878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martr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1450"/>
            <a:ext cx="9144000" cy="36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92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Caillebott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2400"/>
            <a:ext cx="7696200" cy="5856288"/>
          </a:xfrm>
          <a:prstGeom prst="rect">
            <a:avLst/>
          </a:prstGeo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33400" y="6019800"/>
            <a:ext cx="807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Caillebotte</a:t>
            </a:r>
            <a:r>
              <a:rPr lang="en-US" sz="3200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Paris Street, Rainy Day 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</a:rPr>
              <a:t>(1877)</a:t>
            </a:r>
          </a:p>
        </p:txBody>
      </p:sp>
    </p:spTree>
    <p:extLst>
      <p:ext uri="{BB962C8B-B14F-4D97-AF65-F5344CB8AC3E}">
        <p14:creationId xmlns:p14="http://schemas.microsoft.com/office/powerpoint/2010/main" val="39003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4572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</a:rPr>
              <a:t>The Dark Ages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pic>
        <p:nvPicPr>
          <p:cNvPr id="5" name="Picture 4" descr="Map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7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Monet Waterlilies 1920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2925763"/>
          </a:xfrm>
          <a:prstGeom prst="rect">
            <a:avLst/>
          </a:prstGeom>
          <a:noFill/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685800" y="3657600"/>
            <a:ext cx="3733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Water Lilies</a:t>
            </a:r>
            <a:endParaRPr lang="en-US" sz="2800" i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Claude </a:t>
            </a:r>
            <a:r>
              <a:rPr lang="en-US" sz="3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Monet</a:t>
            </a:r>
            <a:endParaRPr lang="en-US" sz="32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6022" name="Picture 6" descr="Monet-Self portrait (188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429000"/>
            <a:ext cx="24638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3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Pissaro-Chestnut trees Osnay c18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"/>
            <a:ext cx="7239000" cy="5815013"/>
          </a:xfrm>
          <a:prstGeom prst="rect">
            <a:avLst/>
          </a:prstGeom>
          <a:noFill/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52400" y="6019800"/>
            <a:ext cx="899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alibri Light" panose="020F0302020204030204" pitchFamily="34" charset="0"/>
              </a:rPr>
              <a:t>Camille </a:t>
            </a: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Pissarro</a:t>
            </a:r>
            <a:r>
              <a:rPr lang="en-US" sz="3200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The Chestnut Trees at Osny 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</a:rPr>
              <a:t>(1873)</a:t>
            </a:r>
            <a:endParaRPr lang="en-US" sz="3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Manet-BertheMoris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302125" cy="6019800"/>
          </a:xfrm>
          <a:prstGeom prst="rect">
            <a:avLst/>
          </a:prstGeom>
          <a:noFill/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5334000" y="4343400"/>
            <a:ext cx="3048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Berthe Morisot</a:t>
            </a: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</a:rPr>
              <a:t>1872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  <a:latin typeface="Calibri Light" panose="020F0302020204030204" pitchFamily="34" charset="0"/>
              </a:rPr>
              <a:t>Eduoard </a:t>
            </a: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Manet</a:t>
            </a:r>
          </a:p>
        </p:txBody>
      </p:sp>
    </p:spTree>
    <p:extLst>
      <p:ext uri="{BB962C8B-B14F-4D97-AF65-F5344CB8AC3E}">
        <p14:creationId xmlns:p14="http://schemas.microsoft.com/office/powerpoint/2010/main" val="42590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Edgar_Germain_Hilaire_Degas_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8350" y="304800"/>
            <a:ext cx="5602288" cy="6248400"/>
          </a:xfrm>
          <a:prstGeom prst="rect">
            <a:avLst/>
          </a:prstGeom>
          <a:noFill/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04800" y="4495800"/>
            <a:ext cx="2819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The Dance Class</a:t>
            </a: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</a:rPr>
              <a:t>1873-1876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Degas</a:t>
            </a:r>
          </a:p>
        </p:txBody>
      </p:sp>
    </p:spTree>
    <p:extLst>
      <p:ext uri="{BB962C8B-B14F-4D97-AF65-F5344CB8AC3E}">
        <p14:creationId xmlns:p14="http://schemas.microsoft.com/office/powerpoint/2010/main" val="41100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Bazille_-_Bazille's_Studio;_9_rue_de_la_Condamine,_18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7514665" cy="5790646"/>
          </a:xfrm>
          <a:prstGeom prst="rect">
            <a:avLst/>
          </a:prstGeo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371600" y="6172200"/>
            <a:ext cx="723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rgbClr val="C00000"/>
                </a:solidFill>
                <a:latin typeface="Calibri Light" panose="020F0302020204030204" pitchFamily="34" charset="0"/>
              </a:rPr>
              <a:t>Bazille's Studio</a:t>
            </a: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; 9 rue de la </a:t>
            </a:r>
            <a:r>
              <a:rPr lang="en-US" sz="2800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Condamine, </a:t>
            </a: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1870</a:t>
            </a:r>
            <a:endParaRPr lang="en-US" sz="3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Cassatt_the_b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04800"/>
            <a:ext cx="3897312" cy="5943600"/>
          </a:xfrm>
          <a:prstGeom prst="rect">
            <a:avLst/>
          </a:prstGeom>
          <a:noFill/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57200" y="4876800"/>
            <a:ext cx="35052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The Bath</a:t>
            </a:r>
            <a:endParaRPr lang="en-US" sz="28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alibri Light" panose="020F0302020204030204" pitchFamily="34" charset="0"/>
              </a:rPr>
              <a:t>Mary </a:t>
            </a: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Cassat</a:t>
            </a:r>
            <a:endParaRPr lang="en-US" sz="3200" i="1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Renoir-Theatre B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5116513" cy="6400800"/>
          </a:xfrm>
          <a:prstGeom prst="rect">
            <a:avLst/>
          </a:prstGeom>
          <a:noFill/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715000" y="1219200"/>
            <a:ext cx="29718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tx2"/>
                </a:solidFill>
                <a:latin typeface="Calibri Light" panose="020F0302020204030204" pitchFamily="34" charset="0"/>
              </a:rPr>
              <a:t>Theatre Box</a:t>
            </a: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Renoir</a:t>
            </a:r>
          </a:p>
        </p:txBody>
      </p:sp>
      <p:pic>
        <p:nvPicPr>
          <p:cNvPr id="90118" name="Picture 6" descr="Reno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75" y="3200400"/>
            <a:ext cx="225425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8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C00000"/>
                </a:solidFill>
              </a:rPr>
              <a:t>Paris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67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C00000"/>
                </a:solidFill>
              </a:rPr>
              <a:t>Paris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941294"/>
            <a:ext cx="7678271" cy="58405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Economics</a:t>
            </a:r>
            <a:r>
              <a:rPr lang="en-US" dirty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Free-market economy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Cosmopolitan – visitors, immigrants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Politics</a:t>
            </a:r>
            <a:r>
              <a:rPr lang="en-US" dirty="0" smtClean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Republican-democratic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Tension with authoritarianism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Foreign tension with Prussia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Religion and Philosophy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Worldly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Diversity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8540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228600"/>
            <a:ext cx="6096000" cy="685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Contemporary cultures contrasted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4248"/>
              </p:ext>
            </p:extLst>
          </p:nvPr>
        </p:nvGraphicFramePr>
        <p:xfrm>
          <a:off x="1401763" y="1062038"/>
          <a:ext cx="6827837" cy="562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Document" r:id="rId4" imgW="6005129" imgH="4938982" progId="Word.Document.8">
                  <p:embed/>
                </p:oleObj>
              </mc:Choice>
              <mc:Fallback>
                <p:oleObj name="Document" r:id="rId4" imgW="6005129" imgH="493898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1062038"/>
                        <a:ext cx="6827837" cy="562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457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</a:rPr>
              <a:t>The </a:t>
            </a:r>
            <a:r>
              <a:rPr lang="en-US" sz="2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Renaissance</a:t>
            </a:r>
            <a:r>
              <a:rPr lang="en-US" sz="2400" dirty="0" smtClean="0">
                <a:latin typeface="Calibri Light" panose="020F0302020204030204" pitchFamily="34" charset="0"/>
              </a:rPr>
              <a:t> and Early Modern Eras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pic>
        <p:nvPicPr>
          <p:cNvPr id="4" name="Picture 3" descr="Map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13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00400"/>
            <a:ext cx="6019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The </a:t>
            </a:r>
            <a:r>
              <a:rPr lang="en-US" dirty="0" smtClean="0">
                <a:solidFill>
                  <a:srgbClr val="C00000"/>
                </a:solidFill>
              </a:rPr>
              <a:t>United States </a:t>
            </a:r>
            <a:r>
              <a:rPr lang="en-US" dirty="0" smtClean="0">
                <a:solidFill>
                  <a:srgbClr val="002060"/>
                </a:solidFill>
              </a:rPr>
              <a:t>of America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76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918" y="1371600"/>
            <a:ext cx="8229600" cy="1143000"/>
          </a:xfrm>
        </p:spPr>
        <p:txBody>
          <a:bodyPr/>
          <a:lstStyle/>
          <a:p>
            <a:r>
              <a:rPr lang="en-US" dirty="0" smtClean="0"/>
              <a:t>       Decisive </a:t>
            </a:r>
            <a:r>
              <a:rPr lang="en-US" dirty="0" smtClean="0">
                <a:solidFill>
                  <a:srgbClr val="C00000"/>
                </a:solidFill>
              </a:rPr>
              <a:t>individuals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25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8" y="5029200"/>
            <a:ext cx="3581400" cy="427038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Pericles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762000"/>
            <a:ext cx="513278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08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572000"/>
            <a:ext cx="3962400" cy="1341438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Lorenzo de’ </a:t>
            </a:r>
            <a:r>
              <a:rPr lang="en-US" dirty="0" smtClean="0">
                <a:solidFill>
                  <a:srgbClr val="C00000"/>
                </a:solidFill>
              </a:rPr>
              <a:t>Medici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143000"/>
            <a:ext cx="37052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87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6019800" cy="42703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Constantijn </a:t>
            </a:r>
            <a:r>
              <a:rPr lang="en-US" dirty="0">
                <a:solidFill>
                  <a:srgbClr val="C00000"/>
                </a:solidFill>
              </a:rPr>
              <a:t>Huygens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09600"/>
            <a:ext cx="4200525" cy="40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888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105400"/>
            <a:ext cx="6019800" cy="427038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Paul </a:t>
            </a:r>
            <a:r>
              <a:rPr lang="en-US" dirty="0" smtClean="0">
                <a:solidFill>
                  <a:srgbClr val="C00000"/>
                </a:solidFill>
              </a:rPr>
              <a:t>Durand-Ruel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5905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30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10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Georges-Eugène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Haussmann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0143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043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8991600" cy="427038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Solomon and Peggy </a:t>
            </a:r>
            <a:r>
              <a:rPr lang="en-US" dirty="0" smtClean="0">
                <a:solidFill>
                  <a:srgbClr val="C00000"/>
                </a:solidFill>
              </a:rPr>
              <a:t>Guggenheim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2057400"/>
            <a:ext cx="4127500" cy="247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66787"/>
            <a:ext cx="2788920" cy="35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891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378"/>
            <a:ext cx="9144000" cy="53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18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Hong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Kong and </a:t>
            </a:r>
            <a:r>
              <a:rPr lang="en-US" dirty="0" smtClean="0">
                <a:solidFill>
                  <a:srgbClr val="C00000"/>
                </a:solidFill>
              </a:rPr>
              <a:t>Kowloon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City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4" y="1676400"/>
            <a:ext cx="905981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22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Riace 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2171700" cy="5029200"/>
          </a:xfrm>
          <a:prstGeom prst="rect">
            <a:avLst/>
          </a:prstGeom>
          <a:noFill/>
        </p:spPr>
      </p:pic>
      <p:pic>
        <p:nvPicPr>
          <p:cNvPr id="95235" name="Picture 3" descr="Brunelleschi's Duo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4648200" cy="3487738"/>
          </a:xfrm>
          <a:prstGeom prst="rect">
            <a:avLst/>
          </a:prstGeom>
          <a:noFill/>
        </p:spPr>
      </p:pic>
      <p:pic>
        <p:nvPicPr>
          <p:cNvPr id="95237" name="Picture 5" descr="Monet Waterlilies 1920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376738"/>
            <a:ext cx="7239000" cy="2481262"/>
          </a:xfrm>
          <a:prstGeom prst="rect">
            <a:avLst/>
          </a:prstGeom>
          <a:noFill/>
        </p:spPr>
      </p:pic>
      <p:pic>
        <p:nvPicPr>
          <p:cNvPr id="95238" name="Picture 6" descr="Rembrand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1981200"/>
            <a:ext cx="27432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0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71575"/>
            <a:ext cx="8940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80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90600"/>
            <a:ext cx="5366551" cy="46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997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30226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78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Hong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Kong and </a:t>
            </a:r>
            <a:r>
              <a:rPr lang="en-US" dirty="0">
                <a:solidFill>
                  <a:srgbClr val="C00000"/>
                </a:solidFill>
              </a:rPr>
              <a:t>Kowloon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2"/>
                </a:solidFill>
              </a:rPr>
              <a:t>City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50785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Economics</a:t>
            </a:r>
            <a:r>
              <a:rPr lang="en-US" dirty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Free-market economy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Cosmopolitan – visitors, immigrants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Politics</a:t>
            </a:r>
            <a:r>
              <a:rPr lang="en-US" dirty="0" smtClean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Republican-democratic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Tension with authoritarianism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Religion and Philosophy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Worldly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Diversity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29069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34"/>
          <p:cNvSpPr>
            <a:spLocks noChangeArrowheads="1"/>
          </p:cNvSpPr>
          <p:nvPr/>
        </p:nvSpPr>
        <p:spPr bwMode="auto">
          <a:xfrm>
            <a:off x="0" y="25251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1447800"/>
            <a:ext cx="43945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Opportunity</a:t>
            </a:r>
            <a:r>
              <a:rPr lang="en-US" sz="3200" dirty="0" smtClean="0">
                <a:latin typeface="Calibri Light" panose="020F0302020204030204" pitchFamily="34" charset="0"/>
              </a:rPr>
              <a:t>:</a:t>
            </a:r>
          </a:p>
          <a:p>
            <a:endParaRPr lang="en-US" sz="3200" dirty="0" smtClean="0">
              <a:latin typeface="Calibri Light" panose="020F0302020204030204" pitchFamily="34" charset="0"/>
            </a:endParaRPr>
          </a:p>
          <a:p>
            <a:r>
              <a:rPr lang="en-US" sz="3200" dirty="0" smtClean="0">
                <a:latin typeface="Calibri Light" panose="020F0302020204030204" pitchFamily="34" charset="0"/>
              </a:rPr>
              <a:t>The </a:t>
            </a:r>
            <a:r>
              <a:rPr lang="en-US" sz="3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tiredness</a:t>
            </a:r>
            <a:r>
              <a:rPr lang="en-US" sz="3200" dirty="0" smtClean="0">
                <a:latin typeface="Calibri Light" panose="020F0302020204030204" pitchFamily="34" charset="0"/>
              </a:rPr>
              <a:t> of postmodernism</a:t>
            </a:r>
          </a:p>
          <a:p>
            <a:endParaRPr lang="en-US" sz="3200" dirty="0" smtClean="0">
              <a:latin typeface="Calibri Light" panose="020F0302020204030204" pitchFamily="34" charset="0"/>
            </a:endParaRPr>
          </a:p>
          <a:p>
            <a:r>
              <a:rPr lang="en-US" sz="3200" dirty="0" smtClean="0">
                <a:latin typeface="Calibri Light" panose="020F0302020204030204" pitchFamily="34" charset="0"/>
              </a:rPr>
              <a:t>Vested interests and artistic </a:t>
            </a:r>
            <a:r>
              <a:rPr lang="en-US" sz="3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conservatism</a:t>
            </a:r>
            <a:endParaRPr lang="en-US" sz="32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9293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 descr="Brunelleschi's Duo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850366"/>
            <a:ext cx="3017133" cy="226388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067" y="809910"/>
            <a:ext cx="3148933" cy="2395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82" y="3832509"/>
            <a:ext cx="7811079" cy="302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9" y="0"/>
            <a:ext cx="2266949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24132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cropolis-athen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25"/>
            <a:ext cx="9144000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Innovation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09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376</Words>
  <Application>Microsoft Office PowerPoint</Application>
  <PresentationFormat>On-screen Show (4:3)</PresentationFormat>
  <Paragraphs>138</Paragraphs>
  <Slides>75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Matura MT Script Capitals</vt:lpstr>
      <vt:lpstr>Wingdings</vt:lpstr>
      <vt:lpstr>Office Theme</vt:lpstr>
      <vt:lpstr>Document</vt:lpstr>
      <vt:lpstr>The Next Revolution in Art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Nike Adjusting Her Sandal</vt:lpstr>
      <vt:lpstr>PowerPoint Presentation</vt:lpstr>
      <vt:lpstr>Laocoön and  his Sons,  c. 50 CE</vt:lpstr>
      <vt:lpstr>Why Athens? </vt:lpstr>
      <vt:lpstr>PowerPoint Presentation</vt:lpstr>
      <vt:lpstr>PowerPoint Presentation</vt:lpstr>
      <vt:lpstr>PowerPoint Presentation</vt:lpstr>
      <vt:lpstr>Why Athens? </vt:lpstr>
      <vt:lpstr>PowerPoint Presentation</vt:lpstr>
      <vt:lpstr>PowerPoint Presentation</vt:lpstr>
      <vt:lpstr>PowerPoint Presentation</vt:lpstr>
      <vt:lpstr>David with the head of Goliath, Caravaggio </vt:lpstr>
      <vt:lpstr>The Virgin and Child … Leonardo</vt:lpstr>
      <vt:lpstr>PowerPoint Presentation</vt:lpstr>
      <vt:lpstr>PowerPoint Presentation</vt:lpstr>
      <vt:lpstr>Old Man with Boy, Ghirlandaio</vt:lpstr>
      <vt:lpstr>Why Florence? </vt:lpstr>
      <vt:lpstr>PowerPoint Presentation</vt:lpstr>
      <vt:lpstr>PowerPoint Presentation</vt:lpstr>
      <vt:lpstr>PowerPoint Presentation</vt:lpstr>
      <vt:lpstr>Why Florence? </vt:lpstr>
      <vt:lpstr>PowerPoint Presentation</vt:lpstr>
      <vt:lpstr>PowerPoint Presentation</vt:lpstr>
      <vt:lpstr>PowerPoint Presentation</vt:lpstr>
      <vt:lpstr>PowerPoint Presentation</vt:lpstr>
      <vt:lpstr>Why Holland? </vt:lpstr>
      <vt:lpstr>PowerPoint Presentation</vt:lpstr>
      <vt:lpstr>PowerPoint Presentation</vt:lpstr>
      <vt:lpstr>PowerPoint Presentation</vt:lpstr>
      <vt:lpstr>Why Holland?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Paris? </vt:lpstr>
      <vt:lpstr>Why Paris? </vt:lpstr>
      <vt:lpstr>Contemporary cultures contrasted</vt:lpstr>
      <vt:lpstr>The United States of America</vt:lpstr>
      <vt:lpstr>       Decisive individuals</vt:lpstr>
      <vt:lpstr>Pericles</vt:lpstr>
      <vt:lpstr>Lorenzo de’ Medici</vt:lpstr>
      <vt:lpstr>Constantijn Huygens </vt:lpstr>
      <vt:lpstr>Paul Durand-Ruel</vt:lpstr>
      <vt:lpstr>Georges-Eugène Haussmann</vt:lpstr>
      <vt:lpstr>Solomon and Peggy Guggenheim</vt:lpstr>
      <vt:lpstr>PowerPoint Presentation</vt:lpstr>
      <vt:lpstr>Hong Kong and Kowloon City</vt:lpstr>
      <vt:lpstr>PowerPoint Presentation</vt:lpstr>
      <vt:lpstr>PowerPoint Presentation</vt:lpstr>
      <vt:lpstr>PowerPoint Presentation</vt:lpstr>
      <vt:lpstr>Hong Kong and Kowloon City </vt:lpstr>
      <vt:lpstr>PowerPoint Presentation</vt:lpstr>
      <vt:lpstr>PowerPoint Presentation</vt:lpstr>
    </vt:vector>
  </TitlesOfParts>
  <Company>Rockford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Hicks</dc:creator>
  <cp:lastModifiedBy>Hicks, Stephen</cp:lastModifiedBy>
  <cp:revision>73</cp:revision>
  <dcterms:created xsi:type="dcterms:W3CDTF">2009-07-28T14:09:39Z</dcterms:created>
  <dcterms:modified xsi:type="dcterms:W3CDTF">2015-07-26T04:48:28Z</dcterms:modified>
</cp:coreProperties>
</file>