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1"/>
  </p:notesMasterIdLst>
  <p:sldIdLst>
    <p:sldId id="256" r:id="rId2"/>
    <p:sldId id="296" r:id="rId3"/>
    <p:sldId id="282" r:id="rId4"/>
    <p:sldId id="259" r:id="rId5"/>
    <p:sldId id="302" r:id="rId6"/>
    <p:sldId id="280" r:id="rId7"/>
    <p:sldId id="286" r:id="rId8"/>
    <p:sldId id="293" r:id="rId9"/>
    <p:sldId id="261" r:id="rId10"/>
    <p:sldId id="301" r:id="rId11"/>
    <p:sldId id="298" r:id="rId12"/>
    <p:sldId id="297" r:id="rId13"/>
    <p:sldId id="307" r:id="rId14"/>
    <p:sldId id="308" r:id="rId15"/>
    <p:sldId id="281" r:id="rId16"/>
    <p:sldId id="299" r:id="rId17"/>
    <p:sldId id="300" r:id="rId18"/>
    <p:sldId id="284" r:id="rId19"/>
    <p:sldId id="283" r:id="rId20"/>
    <p:sldId id="304" r:id="rId21"/>
    <p:sldId id="305" r:id="rId22"/>
    <p:sldId id="303" r:id="rId23"/>
    <p:sldId id="318" r:id="rId24"/>
    <p:sldId id="313" r:id="rId25"/>
    <p:sldId id="314" r:id="rId26"/>
    <p:sldId id="315" r:id="rId27"/>
    <p:sldId id="316" r:id="rId28"/>
    <p:sldId id="310" r:id="rId29"/>
    <p:sldId id="317" r:id="rId30"/>
    <p:sldId id="285" r:id="rId31"/>
    <p:sldId id="295" r:id="rId32"/>
    <p:sldId id="260" r:id="rId33"/>
    <p:sldId id="266" r:id="rId34"/>
    <p:sldId id="264" r:id="rId35"/>
    <p:sldId id="274" r:id="rId36"/>
    <p:sldId id="262" r:id="rId37"/>
    <p:sldId id="271" r:id="rId38"/>
    <p:sldId id="272" r:id="rId39"/>
    <p:sldId id="294" r:id="rId40"/>
    <p:sldId id="309" r:id="rId41"/>
    <p:sldId id="263" r:id="rId42"/>
    <p:sldId id="275" r:id="rId43"/>
    <p:sldId id="265" r:id="rId44"/>
    <p:sldId id="269" r:id="rId45"/>
    <p:sldId id="287" r:id="rId46"/>
    <p:sldId id="270" r:id="rId47"/>
    <p:sldId id="289" r:id="rId48"/>
    <p:sldId id="288" r:id="rId49"/>
    <p:sldId id="267" r:id="rId50"/>
    <p:sldId id="292" r:id="rId51"/>
    <p:sldId id="291" r:id="rId52"/>
    <p:sldId id="258" r:id="rId53"/>
    <p:sldId id="268" r:id="rId54"/>
    <p:sldId id="277" r:id="rId55"/>
    <p:sldId id="278" r:id="rId56"/>
    <p:sldId id="279" r:id="rId57"/>
    <p:sldId id="276" r:id="rId58"/>
    <p:sldId id="273" r:id="rId59"/>
    <p:sldId id="29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 autoAdjust="0"/>
    <p:restoredTop sz="94684" autoAdjust="0"/>
  </p:normalViewPr>
  <p:slideViewPr>
    <p:cSldViewPr>
      <p:cViewPr varScale="1">
        <p:scale>
          <a:sx n="75" d="100"/>
          <a:sy n="75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05C9-D895-4FA3-8690-AA7EDA32401F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04B71-5EA1-475B-9227-C7225F331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9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DF3E58-573B-4CBE-85EF-65F7B3CACECA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6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4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4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0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9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2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2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4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December 2,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4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December 2,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9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mazon.com/Knife-Man-Snatching-Modern-Surgery/dp/0767916530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9653" y="4343400"/>
            <a:ext cx="4648200" cy="21367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Human Nature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the 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New Biology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4" y="609600"/>
            <a:ext cx="73818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228600"/>
            <a:ext cx="5791200" cy="1470025"/>
          </a:xfrm>
        </p:spPr>
        <p:txBody>
          <a:bodyPr/>
          <a:lstStyle/>
          <a:p>
            <a:r>
              <a:rPr lang="en-US" dirty="0" smtClean="0"/>
              <a:t>What causes </a:t>
            </a:r>
            <a:r>
              <a:rPr lang="en-US" dirty="0" smtClean="0">
                <a:solidFill>
                  <a:srgbClr val="C00000"/>
                </a:solidFill>
              </a:rPr>
              <a:t>disease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52733"/>
            <a:ext cx="5105400" cy="40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735650"/>
            <a:ext cx="3810000" cy="19125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Cholera</a:t>
            </a:r>
            <a:r>
              <a:rPr lang="en-US" dirty="0"/>
              <a:t>? </a:t>
            </a:r>
            <a:r>
              <a:rPr lang="en-US" dirty="0" smtClean="0">
                <a:solidFill>
                  <a:srgbClr val="C00000"/>
                </a:solidFill>
              </a:rPr>
              <a:t>Tuberculosis</a:t>
            </a:r>
            <a:r>
              <a:rPr lang="en-US" dirty="0"/>
              <a:t>?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Anthrax</a:t>
            </a:r>
            <a:r>
              <a:rPr lang="en-US" dirty="0"/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48"/>
            <a:ext cx="4633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6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6629400" cy="164205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Ignaz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Semmelweis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dirty="0" smtClean="0"/>
              <a:t>(1818-1865) </a:t>
            </a:r>
            <a:r>
              <a:rPr lang="en-US" dirty="0" smtClean="0"/>
              <a:t>and Childbed Fever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91732"/>
            <a:ext cx="1408906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5999"/>
            <a:ext cx="57150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Robert </a:t>
            </a:r>
            <a:r>
              <a:rPr lang="en-US" dirty="0">
                <a:solidFill>
                  <a:srgbClr val="C00000"/>
                </a:solidFill>
              </a:rPr>
              <a:t>Koch</a:t>
            </a:r>
            <a:r>
              <a:rPr lang="en-US" dirty="0"/>
              <a:t> </a:t>
            </a:r>
            <a:r>
              <a:rPr lang="en-US" sz="3200" dirty="0"/>
              <a:t>(1843-1910)</a:t>
            </a:r>
            <a:r>
              <a:rPr lang="en-US" dirty="0"/>
              <a:t> and microbiology: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5" y="1905000"/>
            <a:ext cx="84074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762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John </a:t>
            </a:r>
            <a:r>
              <a:rPr lang="en-US" dirty="0" smtClean="0">
                <a:solidFill>
                  <a:srgbClr val="C00000"/>
                </a:solidFill>
              </a:rPr>
              <a:t>Snow</a:t>
            </a:r>
            <a:r>
              <a:rPr lang="en-US" dirty="0"/>
              <a:t> </a:t>
            </a:r>
            <a:r>
              <a:rPr lang="en-US" sz="3200" dirty="0"/>
              <a:t>(</a:t>
            </a:r>
            <a:r>
              <a:rPr lang="en-US" sz="3200" dirty="0" smtClean="0"/>
              <a:t>1813-1858) and </a:t>
            </a:r>
            <a:r>
              <a:rPr lang="en-US" dirty="0" smtClean="0"/>
              <a:t>cholera in London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00200"/>
            <a:ext cx="35433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14152"/>
            <a:ext cx="3567013" cy="47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3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304800"/>
            <a:ext cx="4495800" cy="5410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Antiseptic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3600" dirty="0" smtClean="0"/>
              <a:t>Before 1860, </a:t>
            </a:r>
            <a:r>
              <a:rPr lang="en-US" sz="3600" dirty="0" smtClean="0">
                <a:solidFill>
                  <a:srgbClr val="C00000"/>
                </a:solidFill>
              </a:rPr>
              <a:t>50% of surgical patients would die </a:t>
            </a:r>
            <a:r>
              <a:rPr lang="en-US" sz="3600" dirty="0" smtClean="0"/>
              <a:t>afterwards of gangrene or septicemia.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2843212" cy="51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0"/>
            <a:ext cx="4114801" cy="4134861"/>
          </a:xfrm>
        </p:spPr>
        <p:txBody>
          <a:bodyPr>
            <a:normAutofit/>
          </a:bodyPr>
          <a:lstStyle/>
          <a:p>
            <a:r>
              <a:rPr lang="en-US" dirty="0" smtClean="0"/>
              <a:t>Louis </a:t>
            </a:r>
            <a:r>
              <a:rPr lang="en-US" dirty="0" smtClean="0">
                <a:solidFill>
                  <a:srgbClr val="C00000"/>
                </a:solidFill>
              </a:rPr>
              <a:t>Pasteur </a:t>
            </a:r>
            <a:r>
              <a:rPr lang="en-US" sz="3200" dirty="0" smtClean="0"/>
              <a:t>(1822-1895)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>
                <a:solidFill>
                  <a:srgbClr val="C00000"/>
                </a:solidFill>
              </a:rPr>
              <a:t>Germ theory </a:t>
            </a:r>
            <a:r>
              <a:rPr lang="en-US" sz="3200" dirty="0" smtClean="0"/>
              <a:t>of disease</a:t>
            </a:r>
            <a:br>
              <a:rPr lang="en-US" sz="3200" dirty="0" smtClean="0"/>
            </a:br>
            <a:r>
              <a:rPr lang="en-US" sz="3200" dirty="0" smtClean="0"/>
              <a:t>Vaccination</a:t>
            </a:r>
            <a:br>
              <a:rPr lang="en-US" sz="3200" dirty="0" smtClean="0"/>
            </a:br>
            <a:r>
              <a:rPr lang="en-US" sz="3200" dirty="0" smtClean="0"/>
              <a:t>“Pasteurization”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62" y="838200"/>
            <a:ext cx="4327846" cy="52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81000"/>
            <a:ext cx="5181600" cy="2057400"/>
          </a:xfrm>
        </p:spPr>
        <p:txBody>
          <a:bodyPr>
            <a:normAutofit fontScale="90000"/>
          </a:bodyPr>
          <a:lstStyle/>
          <a:p>
            <a:r>
              <a:rPr lang="en-US" dirty="0"/>
              <a:t>Joseph </a:t>
            </a:r>
            <a:r>
              <a:rPr lang="en-US" dirty="0">
                <a:solidFill>
                  <a:srgbClr val="C00000"/>
                </a:solidFill>
              </a:rPr>
              <a:t>Lister</a:t>
            </a:r>
            <a:r>
              <a:rPr lang="en-US" dirty="0"/>
              <a:t> </a:t>
            </a:r>
            <a:r>
              <a:rPr lang="en-US" sz="3600" dirty="0"/>
              <a:t>(</a:t>
            </a:r>
            <a:r>
              <a:rPr lang="en-US" sz="3600" dirty="0" smtClean="0"/>
              <a:t>1827-1912)  </a:t>
            </a:r>
            <a:r>
              <a:rPr lang="en-US" dirty="0" smtClean="0"/>
              <a:t>and the discovery </a:t>
            </a:r>
            <a:r>
              <a:rPr lang="en-US" dirty="0"/>
              <a:t>of </a:t>
            </a:r>
            <a:r>
              <a:rPr lang="en-US" dirty="0" smtClean="0">
                <a:solidFill>
                  <a:srgbClr val="C00000"/>
                </a:solidFill>
              </a:rPr>
              <a:t>antiseptics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"/>
            <a:ext cx="1378209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95600"/>
            <a:ext cx="5429250" cy="347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382000" cy="6324600"/>
          </a:xfrm>
        </p:spPr>
        <p:txBody>
          <a:bodyPr>
            <a:normAutofit fontScale="90000"/>
          </a:bodyPr>
          <a:lstStyle/>
          <a:p>
            <a:pPr indent="-274320" algn="l"/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dirty="0" smtClean="0">
                <a:solidFill>
                  <a:srgbClr val="C00000"/>
                </a:solidFill>
              </a:rPr>
              <a:t>Anatomy</a:t>
            </a:r>
            <a:r>
              <a:rPr lang="en-US" dirty="0" smtClean="0"/>
              <a:t>: </a:t>
            </a:r>
            <a:r>
              <a:rPr lang="en-US" dirty="0"/>
              <a:t>b</a:t>
            </a:r>
            <a:r>
              <a:rPr lang="en-US" dirty="0" smtClean="0"/>
              <a:t>etter understanding of the human body’s workings.</a:t>
            </a:r>
            <a:br>
              <a:rPr lang="en-US" dirty="0" smtClean="0"/>
            </a:br>
            <a:r>
              <a:rPr lang="en-US" dirty="0">
                <a:solidFill>
                  <a:srgbClr val="C00000"/>
                </a:solidFill>
              </a:rPr>
              <a:t>Microbiology</a:t>
            </a:r>
            <a:r>
              <a:rPr lang="en-US" dirty="0"/>
              <a:t>: better understanding of what causes diseases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Anesthesia</a:t>
            </a:r>
            <a:r>
              <a:rPr lang="en-US" dirty="0" smtClean="0"/>
              <a:t>: better ability to control pain and shock of surgery.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Antiseptic</a:t>
            </a:r>
            <a:r>
              <a:rPr lang="en-US" dirty="0" smtClean="0"/>
              <a:t>: better cleanliness during and after surgery.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3581400"/>
            <a:ext cx="3581400" cy="25146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Thomas Eakins</a:t>
            </a:r>
            <a:r>
              <a:rPr lang="en-US" sz="4000" dirty="0" smtClean="0"/>
              <a:t>, </a:t>
            </a:r>
            <a:r>
              <a:rPr lang="en-US" i="1" dirty="0">
                <a:solidFill>
                  <a:srgbClr val="C00000"/>
                </a:solidFill>
              </a:rPr>
              <a:t>The Clinic of Dr. </a:t>
            </a:r>
            <a:r>
              <a:rPr lang="en-US" i="1" dirty="0" smtClean="0">
                <a:solidFill>
                  <a:srgbClr val="C00000"/>
                </a:solidFill>
              </a:rPr>
              <a:t>Gross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(1875; oil </a:t>
            </a:r>
            <a:r>
              <a:rPr lang="en-US" sz="2400" dirty="0"/>
              <a:t>on </a:t>
            </a:r>
            <a:r>
              <a:rPr lang="en-US" sz="2400" dirty="0" smtClean="0"/>
              <a:t>canvas; 8’ x 6.5’)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77"/>
            <a:ext cx="508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971800"/>
            <a:ext cx="2819400" cy="1828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 smtClean="0"/>
              <a:t>Andreas Vesalius, </a:t>
            </a:r>
            <a:r>
              <a:rPr lang="en-US" altLang="en-US" sz="3200" i="1" dirty="0" err="1" smtClean="0">
                <a:solidFill>
                  <a:srgbClr val="C00000"/>
                </a:solidFill>
              </a:rPr>
              <a:t>Fabrica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(1543)</a:t>
            </a:r>
          </a:p>
        </p:txBody>
      </p:sp>
      <p:pic>
        <p:nvPicPr>
          <p:cNvPr id="24579" name="Picture 3" descr="Vesalius_Fabrica_p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36496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4" y="1295400"/>
            <a:ext cx="6999238" cy="4738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3673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Life expectancy at birth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53861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59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Man and his </a:t>
            </a:r>
            <a:r>
              <a:rPr lang="en-US" dirty="0" smtClean="0">
                <a:solidFill>
                  <a:srgbClr val="C00000"/>
                </a:solidFill>
              </a:rPr>
              <a:t>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04" y="1337782"/>
            <a:ext cx="5810250" cy="5142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972" y="54102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British map, 1800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0"/>
            <a:ext cx="4724400" cy="61569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World map, </a:t>
            </a:r>
            <a:r>
              <a:rPr lang="en-US" sz="2800" dirty="0" smtClean="0">
                <a:solidFill>
                  <a:srgbClr val="C00000"/>
                </a:solidFill>
              </a:rPr>
              <a:t>1488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2784"/>
            <a:ext cx="8628072" cy="57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92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arta_Marin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39"/>
            <a:ext cx="9144000" cy="67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-sea-monster-serp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152400"/>
            <a:ext cx="8455548" cy="66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ster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6200"/>
            <a:ext cx="85343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-mon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1" y="685800"/>
            <a:ext cx="6919416" cy="53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20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61" y="160440"/>
            <a:ext cx="7394639" cy="654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848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British map, 1800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467600" cy="1066800"/>
          </a:xfrm>
        </p:spPr>
        <p:txBody>
          <a:bodyPr/>
          <a:lstStyle/>
          <a:p>
            <a:r>
              <a:rPr lang="en-US" dirty="0" smtClean="0"/>
              <a:t>The Revolution in </a:t>
            </a: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urgery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270" y="1447800"/>
            <a:ext cx="8382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1700s: </a:t>
            </a:r>
          </a:p>
          <a:p>
            <a:endParaRPr lang="en-US" sz="1200" dirty="0" smtClean="0"/>
          </a:p>
          <a:p>
            <a:r>
              <a:rPr lang="en-US" sz="2800" dirty="0" smtClean="0"/>
              <a:t>“Although </a:t>
            </a:r>
            <a:r>
              <a:rPr lang="en-US" sz="2800" dirty="0"/>
              <a:t>medical students usually learned some rudimentary anatomy, this was considered a useful but not vital adjunct to on-the-job experience. And when patients died on the operating table as a result of ignorance and blundering, as they frequently did, few, if any, lessons were learned from the outcome.”  </a:t>
            </a:r>
            <a:endParaRPr lang="en-US" sz="2800" dirty="0" smtClean="0"/>
          </a:p>
          <a:p>
            <a:endParaRPr lang="en-US" sz="1200" dirty="0" smtClean="0"/>
          </a:p>
          <a:p>
            <a:r>
              <a:rPr lang="en-US" dirty="0" smtClean="0"/>
              <a:t>(</a:t>
            </a:r>
            <a:r>
              <a:rPr lang="en-US" dirty="0"/>
              <a:t>Wendy </a:t>
            </a:r>
            <a:r>
              <a:rPr lang="en-US" dirty="0" smtClean="0"/>
              <a:t>Moore,  </a:t>
            </a:r>
            <a:r>
              <a:rPr lang="en-US" i="1" dirty="0">
                <a:hlinkClick r:id="rId2"/>
              </a:rPr>
              <a:t>The Knife Man: Blood, Body Snatching, and the Birth of Modern </a:t>
            </a:r>
            <a:r>
              <a:rPr lang="en-US" i="1" dirty="0" smtClean="0">
                <a:hlinkClick r:id="rId2"/>
              </a:rPr>
              <a:t>Surgery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4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513" y="228601"/>
            <a:ext cx="7391400" cy="761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Traditional </a:t>
            </a:r>
            <a:r>
              <a:rPr lang="en-US" dirty="0" smtClean="0">
                <a:solidFill>
                  <a:srgbClr val="C00000"/>
                </a:solidFill>
              </a:rPr>
              <a:t>Creationism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806" y="10668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God created the Earth and </a:t>
            </a:r>
            <a:r>
              <a:rPr lang="en-US" sz="2400" dirty="0" smtClean="0"/>
              <a:t>its </a:t>
            </a:r>
            <a:r>
              <a:rPr lang="en-US" sz="2400" dirty="0"/>
              <a:t>inhabitants </a:t>
            </a:r>
            <a:r>
              <a:rPr lang="en-US" sz="2400" dirty="0" smtClean="0"/>
              <a:t>around </a:t>
            </a:r>
            <a:r>
              <a:rPr lang="en-US" sz="2400" dirty="0" smtClean="0">
                <a:solidFill>
                  <a:srgbClr val="C00000"/>
                </a:solidFill>
              </a:rPr>
              <a:t>4,000 </a:t>
            </a:r>
            <a:r>
              <a:rPr lang="en-US" sz="2400" dirty="0">
                <a:solidFill>
                  <a:srgbClr val="C00000"/>
                </a:solidFill>
              </a:rPr>
              <a:t>BC</a:t>
            </a:r>
            <a:r>
              <a:rPr lang="en-US" sz="2400" dirty="0"/>
              <a:t>. </a:t>
            </a:r>
            <a:endParaRPr lang="en-US" sz="2400" dirty="0" smtClean="0"/>
          </a:p>
          <a:p>
            <a:pPr lvl="0"/>
            <a:endParaRPr lang="en-US" sz="1200" dirty="0"/>
          </a:p>
          <a:p>
            <a:pPr lvl="0"/>
            <a:r>
              <a:rPr lang="en-US" sz="2400" dirty="0"/>
              <a:t>Then </a:t>
            </a:r>
            <a:r>
              <a:rPr lang="en-US" sz="2400" dirty="0" smtClean="0"/>
              <a:t>God rested</a:t>
            </a:r>
            <a:r>
              <a:rPr lang="en-US" sz="2400" dirty="0"/>
              <a:t>. The world is essentially as he made </a:t>
            </a:r>
            <a:r>
              <a:rPr lang="en-US" sz="2400" dirty="0" smtClean="0"/>
              <a:t>it. </a:t>
            </a:r>
            <a:r>
              <a:rPr lang="en-US" sz="2400" dirty="0"/>
              <a:t>God is perfect, so his creations are perfect and </a:t>
            </a:r>
            <a:r>
              <a:rPr lang="en-US" sz="2400" dirty="0" smtClean="0">
                <a:solidFill>
                  <a:srgbClr val="C00000"/>
                </a:solidFill>
              </a:rPr>
              <a:t>do not </a:t>
            </a:r>
            <a:r>
              <a:rPr lang="en-US" sz="2400" dirty="0">
                <a:solidFill>
                  <a:srgbClr val="C00000"/>
                </a:solidFill>
              </a:rPr>
              <a:t>change</a:t>
            </a:r>
            <a:r>
              <a:rPr lang="en-US" sz="2400" dirty="0"/>
              <a:t>. </a:t>
            </a:r>
            <a:endParaRPr lang="en-US" sz="2400" dirty="0" smtClean="0"/>
          </a:p>
          <a:p>
            <a:pPr lvl="0"/>
            <a:endParaRPr lang="en-US" sz="1200" dirty="0"/>
          </a:p>
          <a:p>
            <a:pPr lvl="0"/>
            <a:r>
              <a:rPr lang="en-US" sz="2400" dirty="0"/>
              <a:t>Humans </a:t>
            </a:r>
            <a:r>
              <a:rPr lang="en-US" sz="2400" dirty="0" smtClean="0"/>
              <a:t>are </a:t>
            </a:r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special creation </a:t>
            </a:r>
            <a:r>
              <a:rPr lang="en-US" sz="2400" dirty="0"/>
              <a:t>by </a:t>
            </a:r>
            <a:r>
              <a:rPr lang="en-US" sz="2400" dirty="0" smtClean="0"/>
              <a:t>God. </a:t>
            </a:r>
            <a:r>
              <a:rPr lang="en-US" sz="2400" dirty="0"/>
              <a:t>God took </a:t>
            </a:r>
            <a:r>
              <a:rPr lang="en-US" sz="2400" dirty="0" smtClean="0"/>
              <a:t>dust </a:t>
            </a:r>
            <a:r>
              <a:rPr lang="en-US" sz="2400" dirty="0"/>
              <a:t>of the earth and </a:t>
            </a:r>
            <a:r>
              <a:rPr lang="en-US" sz="2400" dirty="0" smtClean="0"/>
              <a:t>“breathed” </a:t>
            </a:r>
            <a:r>
              <a:rPr lang="en-US" sz="2400" dirty="0"/>
              <a:t>into it. </a:t>
            </a:r>
            <a:r>
              <a:rPr lang="en-US" sz="2400" dirty="0" smtClean="0"/>
              <a:t>Man is </a:t>
            </a:r>
            <a:r>
              <a:rPr lang="en-US" sz="2400" dirty="0" smtClean="0">
                <a:solidFill>
                  <a:srgbClr val="C00000"/>
                </a:solidFill>
              </a:rPr>
              <a:t>matter</a:t>
            </a:r>
            <a:r>
              <a:rPr lang="en-US" sz="2400" dirty="0" smtClean="0"/>
              <a:t> </a:t>
            </a:r>
            <a:r>
              <a:rPr lang="en-US" sz="2400" dirty="0"/>
              <a:t>plus </a:t>
            </a:r>
            <a:r>
              <a:rPr lang="en-US" sz="2400" dirty="0" smtClean="0">
                <a:solidFill>
                  <a:srgbClr val="C00000"/>
                </a:solidFill>
              </a:rPr>
              <a:t>spirit</a:t>
            </a:r>
            <a:r>
              <a:rPr lang="en-US" sz="2400" dirty="0"/>
              <a:t>. 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68" y="3553496"/>
            <a:ext cx="532447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5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391400" cy="761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Traditional </a:t>
            </a:r>
            <a:r>
              <a:rPr lang="en-US" dirty="0"/>
              <a:t>c</a:t>
            </a:r>
            <a:r>
              <a:rPr lang="en-US" dirty="0" smtClean="0"/>
              <a:t>reationism and </a:t>
            </a:r>
            <a:r>
              <a:rPr lang="en-US" dirty="0" smtClean="0">
                <a:solidFill>
                  <a:srgbClr val="C00000"/>
                </a:solidFill>
              </a:rPr>
              <a:t>values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634" y="1524000"/>
            <a:ext cx="503456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/>
              <a:t>The soul is </a:t>
            </a:r>
            <a:r>
              <a:rPr lang="en-US" sz="3200" dirty="0" smtClean="0">
                <a:solidFill>
                  <a:srgbClr val="C00000"/>
                </a:solidFill>
              </a:rPr>
              <a:t>immortal</a:t>
            </a:r>
            <a:r>
              <a:rPr lang="en-US" sz="3200" dirty="0" smtClean="0"/>
              <a:t>. </a:t>
            </a:r>
            <a:endParaRPr lang="en-US" sz="3200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/>
              <a:t>God </a:t>
            </a:r>
            <a:r>
              <a:rPr lang="en-US" sz="3200" dirty="0"/>
              <a:t>watches </a:t>
            </a:r>
            <a:r>
              <a:rPr lang="en-US" sz="3200" dirty="0" smtClean="0"/>
              <a:t>us: He </a:t>
            </a:r>
            <a:r>
              <a:rPr lang="en-US" sz="3200" dirty="0"/>
              <a:t>punishes the bad and rewards the </a:t>
            </a:r>
            <a:r>
              <a:rPr lang="en-US" sz="3200" dirty="0" smtClean="0"/>
              <a:t>good, so humans have an </a:t>
            </a:r>
            <a:r>
              <a:rPr lang="en-US" sz="3200" dirty="0" smtClean="0">
                <a:solidFill>
                  <a:srgbClr val="C00000"/>
                </a:solidFill>
              </a:rPr>
              <a:t>incentive </a:t>
            </a:r>
            <a:r>
              <a:rPr lang="en-US" sz="3200" dirty="0">
                <a:solidFill>
                  <a:srgbClr val="C00000"/>
                </a:solidFill>
              </a:rPr>
              <a:t>to be moral. 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/>
              <a:t>Humans </a:t>
            </a:r>
            <a:r>
              <a:rPr lang="en-US" sz="3200" dirty="0"/>
              <a:t>are </a:t>
            </a:r>
            <a:r>
              <a:rPr lang="en-US" sz="3200" dirty="0">
                <a:solidFill>
                  <a:srgbClr val="C00000"/>
                </a:solidFill>
              </a:rPr>
              <a:t>special </a:t>
            </a:r>
            <a:r>
              <a:rPr lang="en-US" sz="3200" dirty="0"/>
              <a:t>to the extent that they are not of the natural world.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0"/>
            <a:ext cx="2655601" cy="25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10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600" y="4724400"/>
            <a:ext cx="3733800" cy="14700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Design</a:t>
            </a:r>
            <a:r>
              <a:rPr lang="en-US" dirty="0"/>
              <a:t> Argument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710"/>
            <a:ext cx="4724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636" y="228601"/>
            <a:ext cx="7124163" cy="1295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Charles </a:t>
            </a:r>
            <a:r>
              <a:rPr lang="en-US" dirty="0" smtClean="0">
                <a:solidFill>
                  <a:srgbClr val="C00000"/>
                </a:solidFill>
              </a:rPr>
              <a:t>Darwin </a:t>
            </a:r>
            <a:r>
              <a:rPr lang="en-US" sz="3200" dirty="0" smtClean="0"/>
              <a:t>(1809-1882)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" y="1621073"/>
            <a:ext cx="7239000" cy="48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3819"/>
            <a:ext cx="8077200" cy="990600"/>
          </a:xfrm>
        </p:spPr>
        <p:txBody>
          <a:bodyPr/>
          <a:lstStyle/>
          <a:p>
            <a:r>
              <a:rPr lang="en-US" dirty="0" smtClean="0"/>
              <a:t>The voyage of the </a:t>
            </a:r>
            <a:r>
              <a:rPr lang="en-US" i="1" dirty="0" smtClean="0">
                <a:solidFill>
                  <a:srgbClr val="C00000"/>
                </a:solidFill>
              </a:rPr>
              <a:t>Beagle </a:t>
            </a:r>
            <a:r>
              <a:rPr lang="en-US" sz="3200" dirty="0" smtClean="0"/>
              <a:t>(1831-1836)</a:t>
            </a:r>
            <a:endParaRPr lang="en-US" sz="3200" i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987524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Young Darwin gets position </a:t>
            </a:r>
            <a:r>
              <a:rPr lang="en-US" sz="2800" dirty="0"/>
              <a:t>on HMS </a:t>
            </a:r>
            <a:r>
              <a:rPr lang="en-US" sz="2800" i="1" dirty="0"/>
              <a:t>Beagle</a:t>
            </a:r>
            <a:r>
              <a:rPr lang="en-US" sz="2800" dirty="0"/>
              <a:t> as </a:t>
            </a:r>
            <a:r>
              <a:rPr lang="en-US" sz="2800" dirty="0" smtClean="0">
                <a:solidFill>
                  <a:srgbClr val="C00000"/>
                </a:solidFill>
              </a:rPr>
              <a:t>naturalist</a:t>
            </a:r>
            <a:r>
              <a:rPr lang="en-US" sz="2800" dirty="0"/>
              <a:t>. </a:t>
            </a:r>
            <a:endParaRPr lang="en-US" sz="2800" dirty="0" smtClean="0"/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09" y="1371600"/>
            <a:ext cx="5862181" cy="44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04850"/>
            <a:ext cx="89154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609600"/>
            <a:ext cx="3918966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Charles </a:t>
            </a:r>
            <a:r>
              <a:rPr lang="en-US" dirty="0" smtClean="0">
                <a:solidFill>
                  <a:srgbClr val="C00000"/>
                </a:solidFill>
              </a:rPr>
              <a:t>Lyell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200" dirty="0" smtClean="0"/>
              <a:t>(1797-1875)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Geologist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4358"/>
            <a:ext cx="4114800" cy="626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"/>
            <a:ext cx="66040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600" y="6146354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Darwin’s copy </a:t>
            </a:r>
            <a:r>
              <a:rPr lang="en-US" sz="2400" dirty="0" smtClean="0"/>
              <a:t>of Lyell’s </a:t>
            </a:r>
            <a:r>
              <a:rPr lang="en-US" sz="2400" i="1" dirty="0" smtClean="0"/>
              <a:t>Principles of Geology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382000" cy="533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Frontispiece</a:t>
            </a:r>
            <a:r>
              <a:rPr lang="en-US" sz="3600" dirty="0" smtClean="0"/>
              <a:t> to Lyell’s </a:t>
            </a:r>
            <a:r>
              <a:rPr lang="en-US" sz="3600" i="1" dirty="0" smtClean="0"/>
              <a:t>Principles of Geology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smtClean="0">
                <a:solidFill>
                  <a:srgbClr val="C00000"/>
                </a:solidFill>
              </a:rPr>
              <a:t>old</a:t>
            </a:r>
            <a:r>
              <a:rPr lang="en-US" dirty="0" smtClean="0"/>
              <a:t> is the Earth?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2404228"/>
            <a:ext cx="342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Earthquakes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Overlapping volcanoes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Marine fossils in the hills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328967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7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81000"/>
            <a:ext cx="6781800" cy="1470025"/>
          </a:xfrm>
        </p:spPr>
        <p:txBody>
          <a:bodyPr>
            <a:normAutofit/>
          </a:bodyPr>
          <a:lstStyle/>
          <a:p>
            <a:r>
              <a:rPr lang="en-US" dirty="0"/>
              <a:t>John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Hunter </a:t>
            </a:r>
            <a:r>
              <a:rPr lang="en-US" sz="3200" dirty="0" smtClean="0"/>
              <a:t>(1728-1793)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/>
              <a:t>T</a:t>
            </a:r>
            <a:r>
              <a:rPr lang="en-US" dirty="0" smtClean="0"/>
              <a:t>he “Knife </a:t>
            </a:r>
            <a:r>
              <a:rPr lang="en-US" dirty="0"/>
              <a:t>M</a:t>
            </a:r>
            <a:r>
              <a:rPr lang="en-US" dirty="0" smtClean="0"/>
              <a:t>an”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85302"/>
            <a:ext cx="6172200" cy="40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04800"/>
            <a:ext cx="8229600" cy="792162"/>
          </a:xfrm>
        </p:spPr>
        <p:txBody>
          <a:bodyPr/>
          <a:lstStyle/>
          <a:p>
            <a:r>
              <a:rPr lang="en-US" dirty="0" smtClean="0"/>
              <a:t>How much has the Earth </a:t>
            </a:r>
            <a:r>
              <a:rPr lang="en-US" dirty="0" smtClean="0">
                <a:solidFill>
                  <a:srgbClr val="C00000"/>
                </a:solidFill>
              </a:rPr>
              <a:t>changed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4600"/>
            <a:ext cx="78486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57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458200" cy="1219200"/>
          </a:xfrm>
        </p:spPr>
        <p:txBody>
          <a:bodyPr>
            <a:normAutofit/>
          </a:bodyPr>
          <a:lstStyle/>
          <a:p>
            <a:r>
              <a:rPr lang="en-US" sz="2800" dirty="0"/>
              <a:t>Joseph Wilson Lowry, </a:t>
            </a:r>
            <a:r>
              <a:rPr lang="en-US" sz="2800" i="1" dirty="0" smtClean="0"/>
              <a:t>Tabular </a:t>
            </a:r>
            <a:r>
              <a:rPr lang="en-US" sz="2800" i="1" dirty="0"/>
              <a:t>View of Characteristic British </a:t>
            </a:r>
            <a:r>
              <a:rPr lang="en-US" sz="2800" i="1" dirty="0">
                <a:solidFill>
                  <a:srgbClr val="C00000"/>
                </a:solidFill>
              </a:rPr>
              <a:t>Fossils</a:t>
            </a:r>
            <a:r>
              <a:rPr lang="en-US" sz="2800" i="1" dirty="0"/>
              <a:t>, </a:t>
            </a:r>
            <a:r>
              <a:rPr lang="en-US" sz="2800" i="1" dirty="0" err="1"/>
              <a:t>Stratigraphically</a:t>
            </a:r>
            <a:r>
              <a:rPr lang="en-US" sz="2800" i="1" dirty="0"/>
              <a:t> </a:t>
            </a:r>
            <a:r>
              <a:rPr lang="en-US" sz="2800" i="1" dirty="0" smtClean="0"/>
              <a:t>Arranged </a:t>
            </a:r>
            <a:r>
              <a:rPr lang="en-US" sz="2800" dirty="0"/>
              <a:t>(1853)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0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610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About </a:t>
            </a:r>
            <a:r>
              <a:rPr lang="en-US" dirty="0">
                <a:solidFill>
                  <a:srgbClr val="C00000"/>
                </a:solidFill>
              </a:rPr>
              <a:t>1836</a:t>
            </a:r>
            <a:r>
              <a:rPr lang="en-US" dirty="0"/>
              <a:t>, </a:t>
            </a:r>
            <a:r>
              <a:rPr lang="en-US" dirty="0" smtClean="0"/>
              <a:t>Darwin </a:t>
            </a:r>
            <a:r>
              <a:rPr lang="en-US" dirty="0"/>
              <a:t>begins to </a:t>
            </a:r>
            <a:r>
              <a:rPr lang="en-US" dirty="0">
                <a:solidFill>
                  <a:srgbClr val="C00000"/>
                </a:solidFill>
              </a:rPr>
              <a:t>question the stability </a:t>
            </a:r>
            <a:r>
              <a:rPr lang="en-US" dirty="0"/>
              <a:t>of species.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3914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685800"/>
            <a:ext cx="4953000" cy="3962400"/>
          </a:xfrm>
        </p:spPr>
        <p:txBody>
          <a:bodyPr>
            <a:normAutofit/>
          </a:bodyPr>
          <a:lstStyle/>
          <a:p>
            <a:r>
              <a:rPr lang="en-US" dirty="0"/>
              <a:t>Come the </a:t>
            </a:r>
            <a:r>
              <a:rPr lang="en-US" dirty="0" smtClean="0"/>
              <a:t>1830s: </a:t>
            </a:r>
            <a:br>
              <a:rPr lang="en-US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dirty="0" smtClean="0">
                <a:solidFill>
                  <a:srgbClr val="C00000"/>
                </a:solidFill>
              </a:rPr>
              <a:t>Many</a:t>
            </a:r>
            <a:r>
              <a:rPr lang="en-US" dirty="0" smtClean="0"/>
              <a:t> (though not all) scientists </a:t>
            </a:r>
            <a:r>
              <a:rPr lang="en-US" dirty="0"/>
              <a:t>accept </a:t>
            </a:r>
            <a:r>
              <a:rPr lang="en-US" dirty="0" smtClean="0">
                <a:solidFill>
                  <a:srgbClr val="C00000"/>
                </a:solidFill>
              </a:rPr>
              <a:t>evolution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48107"/>
            <a:ext cx="6934200" cy="229029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September </a:t>
            </a:r>
            <a:r>
              <a:rPr lang="en-US" sz="3600" dirty="0" smtClean="0"/>
              <a:t>28, 1838</a:t>
            </a:r>
            <a:r>
              <a:rPr lang="en-US" sz="3600" dirty="0"/>
              <a:t>: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dirty="0" smtClean="0"/>
              <a:t>Darwin reads Thomas </a:t>
            </a:r>
            <a:r>
              <a:rPr lang="en-US" dirty="0" smtClean="0">
                <a:solidFill>
                  <a:srgbClr val="C00000"/>
                </a:solidFill>
              </a:rPr>
              <a:t>Malthus’s </a:t>
            </a:r>
            <a:r>
              <a:rPr lang="en-US" i="1" dirty="0">
                <a:solidFill>
                  <a:srgbClr val="C00000"/>
                </a:solidFill>
              </a:rPr>
              <a:t>Essay on Population</a:t>
            </a:r>
            <a:r>
              <a:rPr lang="en-US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10496"/>
            <a:ext cx="59055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Malthus: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600200"/>
            <a:ext cx="7696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dirty="0">
                <a:solidFill>
                  <a:srgbClr val="C00000"/>
                </a:solidFill>
              </a:rPr>
              <a:t>Population</a:t>
            </a:r>
            <a:r>
              <a:rPr lang="en-US" dirty="0"/>
              <a:t>, when unchecked, goes on doubling itself every 25 years or </a:t>
            </a:r>
            <a:r>
              <a:rPr lang="en-US" dirty="0">
                <a:solidFill>
                  <a:srgbClr val="C00000"/>
                </a:solidFill>
              </a:rPr>
              <a:t>increases in a geometrical ratio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>
                <a:solidFill>
                  <a:srgbClr val="C00000"/>
                </a:solidFill>
              </a:rPr>
              <a:t>power of population </a:t>
            </a:r>
            <a:r>
              <a:rPr lang="en-US" dirty="0"/>
              <a:t>is indefinitely </a:t>
            </a:r>
            <a:r>
              <a:rPr lang="en-US" dirty="0">
                <a:solidFill>
                  <a:srgbClr val="C00000"/>
                </a:solidFill>
              </a:rPr>
              <a:t>greater</a:t>
            </a:r>
            <a:r>
              <a:rPr lang="en-US" dirty="0"/>
              <a:t> than the </a:t>
            </a:r>
            <a:r>
              <a:rPr lang="en-US" dirty="0">
                <a:solidFill>
                  <a:srgbClr val="C00000"/>
                </a:solidFill>
              </a:rPr>
              <a:t>power in the earth to produce subsistence </a:t>
            </a:r>
            <a:r>
              <a:rPr lang="en-US" dirty="0"/>
              <a:t>for man</a:t>
            </a:r>
            <a:r>
              <a:rPr lang="en-US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6121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5867400"/>
            <a:ext cx="44958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Malthusian </a:t>
            </a:r>
            <a:r>
              <a:rPr lang="en-US" dirty="0" smtClean="0"/>
              <a:t>chart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1"/>
            <a:ext cx="7044221" cy="50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Question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1"/>
            <a:ext cx="7010400" cy="259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When population outstrips the food supply: </a:t>
            </a:r>
          </a:p>
          <a:p>
            <a:pPr marL="0" indent="0" algn="ctr">
              <a:buNone/>
            </a:pPr>
            <a:r>
              <a:rPr lang="en-US" sz="4400" i="1" dirty="0" smtClean="0"/>
              <a:t>Who </a:t>
            </a:r>
            <a:r>
              <a:rPr lang="en-US" sz="4400" i="1" dirty="0" smtClean="0">
                <a:solidFill>
                  <a:srgbClr val="C00000"/>
                </a:solidFill>
              </a:rPr>
              <a:t>survives</a:t>
            </a:r>
            <a:r>
              <a:rPr lang="en-US" sz="4400" i="1" dirty="0" smtClean="0"/>
              <a:t> and who </a:t>
            </a:r>
            <a:r>
              <a:rPr lang="en-US" sz="4400" i="1" dirty="0" smtClean="0">
                <a:solidFill>
                  <a:srgbClr val="C00000"/>
                </a:solidFill>
              </a:rPr>
              <a:t>dies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58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781800" cy="193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C00000"/>
                </a:solidFill>
              </a:rPr>
              <a:t>20</a:t>
            </a:r>
            <a:r>
              <a:rPr lang="en-US" dirty="0" smtClean="0"/>
              <a:t> years, </a:t>
            </a:r>
            <a:br>
              <a:rPr lang="en-US" dirty="0" smtClean="0"/>
            </a:br>
            <a:r>
              <a:rPr lang="en-US" dirty="0" smtClean="0"/>
              <a:t>Darwin publishes </a:t>
            </a:r>
            <a:r>
              <a:rPr lang="en-US" dirty="0" smtClean="0">
                <a:solidFill>
                  <a:srgbClr val="C00000"/>
                </a:solidFill>
              </a:rPr>
              <a:t>nothing</a:t>
            </a:r>
            <a:r>
              <a:rPr lang="en-US" dirty="0" smtClean="0"/>
              <a:t> about evolution.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41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6198" y="3048000"/>
            <a:ext cx="3707802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Alfred Russell </a:t>
            </a:r>
            <a:r>
              <a:rPr lang="en-US" dirty="0" smtClean="0">
                <a:solidFill>
                  <a:srgbClr val="C00000"/>
                </a:solidFill>
              </a:rPr>
              <a:t>Wallace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600" dirty="0" smtClean="0"/>
              <a:t>(1823-1913)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5207598" cy="61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</a:t>
            </a:r>
            <a:r>
              <a:rPr lang="en-US" dirty="0" smtClean="0">
                <a:solidFill>
                  <a:srgbClr val="C00000"/>
                </a:solidFill>
              </a:rPr>
              <a:t> before anesthesia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39752"/>
            <a:ext cx="6400800" cy="45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79" y="5257800"/>
            <a:ext cx="3886200" cy="12192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Published </a:t>
            </a:r>
            <a:r>
              <a:rPr lang="en-US" dirty="0" smtClean="0">
                <a:solidFill>
                  <a:srgbClr val="C00000"/>
                </a:solidFill>
              </a:rPr>
              <a:t>1859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No</a:t>
            </a:r>
            <a:r>
              <a:rPr lang="en-US" dirty="0" smtClean="0"/>
              <a:t> mention of humans.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07" y="76200"/>
            <a:ext cx="4129790" cy="662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283635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9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Arguing </a:t>
            </a:r>
            <a:r>
              <a:rPr lang="en-US" i="1" dirty="0" smtClean="0">
                <a:solidFill>
                  <a:srgbClr val="C00000"/>
                </a:solidFill>
              </a:rPr>
              <a:t>that</a:t>
            </a:r>
            <a:r>
              <a:rPr lang="en-US" dirty="0" smtClean="0"/>
              <a:t> evolution happens and </a:t>
            </a:r>
            <a:r>
              <a:rPr lang="en-US" dirty="0" smtClean="0">
                <a:solidFill>
                  <a:srgbClr val="C00000"/>
                </a:solidFill>
              </a:rPr>
              <a:t>explaining </a:t>
            </a:r>
            <a:r>
              <a:rPr lang="en-US" i="1" dirty="0" smtClean="0">
                <a:solidFill>
                  <a:srgbClr val="C00000"/>
                </a:solidFill>
              </a:rPr>
              <a:t>how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evolution happens.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60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8392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Lamarck: </a:t>
            </a:r>
            <a:r>
              <a:rPr lang="en-US" sz="3200" dirty="0" smtClean="0">
                <a:solidFill>
                  <a:srgbClr val="C00000"/>
                </a:solidFill>
              </a:rPr>
              <a:t>“inheritance of acquired characteristics”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1687"/>
            <a:ext cx="7324156" cy="52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325" y="1371600"/>
            <a:ext cx="2971800" cy="1470025"/>
          </a:xfrm>
        </p:spPr>
        <p:txBody>
          <a:bodyPr/>
          <a:lstStyle/>
          <a:p>
            <a:r>
              <a:rPr lang="en-US" dirty="0" err="1" smtClean="0"/>
              <a:t>Gregor</a:t>
            </a:r>
            <a:r>
              <a:rPr lang="en-US" dirty="0" smtClean="0"/>
              <a:t> </a:t>
            </a:r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dirty="0" smtClean="0">
                <a:solidFill>
                  <a:srgbClr val="C00000"/>
                </a:solidFill>
              </a:rPr>
              <a:t>endel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1800"/>
            <a:ext cx="2228850" cy="2622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990599"/>
            <a:ext cx="50196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43000"/>
            <a:ext cx="79248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Religious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0000"/>
                </a:solidFill>
              </a:rPr>
              <a:t>political</a:t>
            </a:r>
            <a:r>
              <a:rPr lang="en-US" dirty="0" smtClean="0"/>
              <a:t> reactions to evolutionary theory?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406" y="228600"/>
            <a:ext cx="8534400" cy="838199"/>
          </a:xfrm>
        </p:spPr>
        <p:txBody>
          <a:bodyPr>
            <a:normAutofit/>
          </a:bodyPr>
          <a:lstStyle/>
          <a:p>
            <a:r>
              <a:rPr lang="en-US" dirty="0" smtClean="0"/>
              <a:t>The 1860 </a:t>
            </a:r>
            <a:r>
              <a:rPr lang="en-US" dirty="0"/>
              <a:t>Oxford evolution </a:t>
            </a:r>
            <a:r>
              <a:rPr lang="en-US" dirty="0" smtClean="0">
                <a:solidFill>
                  <a:srgbClr val="C00000"/>
                </a:solidFill>
              </a:rPr>
              <a:t>debate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2942336" cy="48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43000"/>
            <a:ext cx="2947416" cy="4818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8768" y="617742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Thomas Henry Huxley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84811" y="6177428"/>
            <a:ext cx="273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Samuel Wilberforce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382000" cy="2057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public theme: </a:t>
            </a:r>
            <a:r>
              <a:rPr lang="en-US" sz="4000" dirty="0">
                <a:solidFill>
                  <a:srgbClr val="C00000"/>
                </a:solidFill>
              </a:rPr>
              <a:t>t</a:t>
            </a:r>
            <a:r>
              <a:rPr lang="en-US" sz="4000" dirty="0" smtClean="0">
                <a:solidFill>
                  <a:srgbClr val="C00000"/>
                </a:solidFill>
              </a:rPr>
              <a:t>raditional </a:t>
            </a:r>
            <a:r>
              <a:rPr lang="en-US" sz="4000" dirty="0">
                <a:solidFill>
                  <a:srgbClr val="C00000"/>
                </a:solidFill>
              </a:rPr>
              <a:t>C</a:t>
            </a:r>
            <a:r>
              <a:rPr lang="en-US" sz="4000" dirty="0" smtClean="0">
                <a:solidFill>
                  <a:srgbClr val="C00000"/>
                </a:solidFill>
              </a:rPr>
              <a:t>hristianity</a:t>
            </a:r>
            <a:r>
              <a:rPr lang="en-US" sz="4000" dirty="0" smtClean="0"/>
              <a:t> versus the </a:t>
            </a:r>
            <a:r>
              <a:rPr lang="en-US" sz="4000" dirty="0" smtClean="0">
                <a:solidFill>
                  <a:srgbClr val="C00000"/>
                </a:solidFill>
              </a:rPr>
              <a:t>new science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2299" y="5795355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(But at the time, </a:t>
            </a:r>
            <a:r>
              <a:rPr lang="en-US" dirty="0" smtClean="0"/>
              <a:t>not </a:t>
            </a:r>
            <a:r>
              <a:rPr lang="en-US" dirty="0"/>
              <a:t>all scientists </a:t>
            </a:r>
            <a:r>
              <a:rPr lang="en-US" dirty="0" smtClean="0"/>
              <a:t>accepted </a:t>
            </a:r>
            <a:r>
              <a:rPr lang="en-US" dirty="0"/>
              <a:t>evolution and not all theologians were opposed.)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86507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4801"/>
            <a:ext cx="7010400" cy="1295400"/>
          </a:xfrm>
        </p:spPr>
        <p:txBody>
          <a:bodyPr/>
          <a:lstStyle/>
          <a:p>
            <a:r>
              <a:rPr lang="en-US" dirty="0" smtClean="0"/>
              <a:t>Politics and </a:t>
            </a:r>
            <a:r>
              <a:rPr lang="en-US" dirty="0" smtClean="0">
                <a:solidFill>
                  <a:srgbClr val="C00000"/>
                </a:solidFill>
              </a:rPr>
              <a:t>Social Darwinism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030569"/>
            <a:ext cx="6781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Utilitarian laissez-faire?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Government-imposed eugenics?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National Socialism?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Socialism/Communism?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76575"/>
            <a:ext cx="2743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Darwin</a:t>
            </a:r>
            <a:r>
              <a:rPr lang="en-US" dirty="0" smtClean="0"/>
              <a:t>, older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07" y="990600"/>
            <a:ext cx="609117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199"/>
            <a:ext cx="7723844" cy="5240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6500" y="602563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Darwin’s tomb </a:t>
            </a:r>
            <a:r>
              <a:rPr lang="en-US" dirty="0" smtClean="0"/>
              <a:t>at Westminster Abbey,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0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798" y="5105400"/>
            <a:ext cx="8526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1846: </a:t>
            </a:r>
            <a:r>
              <a:rPr lang="en-US" sz="3200" dirty="0" smtClean="0">
                <a:solidFill>
                  <a:srgbClr val="C00000"/>
                </a:solidFill>
              </a:rPr>
              <a:t>William </a:t>
            </a:r>
            <a:r>
              <a:rPr lang="en-US" sz="3200" dirty="0">
                <a:solidFill>
                  <a:srgbClr val="C00000"/>
                </a:solidFill>
              </a:rPr>
              <a:t>Thomas Green </a:t>
            </a:r>
            <a:r>
              <a:rPr lang="en-US" sz="3200" dirty="0" smtClean="0">
                <a:solidFill>
                  <a:srgbClr val="C00000"/>
                </a:solidFill>
              </a:rPr>
              <a:t>Morton </a:t>
            </a:r>
            <a:r>
              <a:rPr lang="en-US" sz="3200" dirty="0" smtClean="0"/>
              <a:t>(a dentist) anesthetized </a:t>
            </a:r>
            <a:r>
              <a:rPr lang="en-US" sz="3200" dirty="0"/>
              <a:t>a patient at </a:t>
            </a:r>
            <a:r>
              <a:rPr lang="en-US" sz="3200" dirty="0" smtClean="0"/>
              <a:t>a Massachusetts hospital by means of </a:t>
            </a:r>
            <a:r>
              <a:rPr lang="en-US" sz="3200" dirty="0" smtClean="0">
                <a:solidFill>
                  <a:srgbClr val="C00000"/>
                </a:solidFill>
              </a:rPr>
              <a:t>sulfuric ether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59" y="512984"/>
            <a:ext cx="6713564" cy="436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Opposition </a:t>
            </a:r>
            <a:r>
              <a:rPr lang="en-US" dirty="0" smtClean="0"/>
              <a:t>to anesthesia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Punishments</a:t>
            </a:r>
            <a:r>
              <a:rPr lang="en-US" dirty="0" smtClean="0"/>
              <a:t> for Original Sin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83092"/>
            <a:ext cx="3276600" cy="3945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2286000"/>
            <a:ext cx="4419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smtClean="0"/>
              <a:t> Death.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 Work.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C00000"/>
                </a:solidFill>
              </a:rPr>
              <a:t>Pain in childbirth</a:t>
            </a:r>
            <a:r>
              <a:rPr lang="en-US" sz="4000" dirty="0" smtClean="0"/>
              <a:t>.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r>
              <a:rPr lang="en-US" sz="2800" dirty="0" smtClean="0"/>
              <a:t>                 (Genesis 3:16-19)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9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71600"/>
            <a:ext cx="8534400" cy="449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/>
              <a:t>U</a:t>
            </a:r>
            <a:r>
              <a:rPr lang="en-US" dirty="0" smtClean="0"/>
              <a:t>sing </a:t>
            </a:r>
            <a:r>
              <a:rPr lang="en-US" dirty="0">
                <a:solidFill>
                  <a:srgbClr val="C00000"/>
                </a:solidFill>
              </a:rPr>
              <a:t>chloroform</a:t>
            </a:r>
            <a:r>
              <a:rPr lang="en-US" dirty="0"/>
              <a:t> in the Crimean War </a:t>
            </a:r>
            <a:r>
              <a:rPr lang="en-US" sz="3600" dirty="0"/>
              <a:t>[</a:t>
            </a:r>
            <a:r>
              <a:rPr lang="en-US" sz="3600" dirty="0" smtClean="0"/>
              <a:t>1853-1856], </a:t>
            </a:r>
            <a:r>
              <a:rPr lang="en-US" dirty="0"/>
              <a:t>the French reported more than </a:t>
            </a:r>
            <a:r>
              <a:rPr lang="en-US" dirty="0">
                <a:solidFill>
                  <a:srgbClr val="C00000"/>
                </a:solidFill>
              </a:rPr>
              <a:t>25,000 operations without a fatality</a:t>
            </a:r>
            <a:r>
              <a:rPr lang="en-US" dirty="0"/>
              <a:t>, and the British reported </a:t>
            </a:r>
            <a:r>
              <a:rPr lang="en-US" dirty="0">
                <a:solidFill>
                  <a:srgbClr val="C00000"/>
                </a:solidFill>
              </a:rPr>
              <a:t>20,000 operations with one fatality</a:t>
            </a:r>
            <a:r>
              <a:rPr lang="en-US" dirty="0"/>
              <a:t>.”</a:t>
            </a:r>
            <a:br>
              <a:rPr lang="en-US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http://</a:t>
            </a:r>
            <a:r>
              <a:rPr lang="en-US" sz="2400" dirty="0" smtClean="0"/>
              <a:t>www.general-anaesthesia.com/objections.html)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85482" y="597187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Evidence of </a:t>
            </a:r>
            <a:r>
              <a:rPr lang="en-US" sz="3200" dirty="0" smtClean="0">
                <a:solidFill>
                  <a:srgbClr val="C00000"/>
                </a:solidFill>
              </a:rPr>
              <a:t>success in using anesthesia </a:t>
            </a:r>
            <a:r>
              <a:rPr lang="en-US" sz="3200" dirty="0" smtClean="0"/>
              <a:t>in surgery: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68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653</Words>
  <Application>Microsoft Office PowerPoint</Application>
  <PresentationFormat>On-screen Show (4:3)</PresentationFormat>
  <Paragraphs>110</Paragraphs>
  <Slides>59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Human Nature  and the  New Biology</vt:lpstr>
      <vt:lpstr>Andreas Vesalius, Fabrica (1543)</vt:lpstr>
      <vt:lpstr>The Revolution in Surgery</vt:lpstr>
      <vt:lpstr>John Hunter (1728-1793)  The “Knife Man”</vt:lpstr>
      <vt:lpstr>Surgery before anesthesia</vt:lpstr>
      <vt:lpstr>PowerPoint Presentation</vt:lpstr>
      <vt:lpstr>Opposition to anesthesia</vt:lpstr>
      <vt:lpstr>Punishments for Original Sin</vt:lpstr>
      <vt:lpstr>“Using chloroform in the Crimean War [1853-1856], the French reported more than 25,000 operations without a fatality, and the British reported 20,000 operations with one fatality.”  (http://www.general-anaesthesia.com/objections.html)</vt:lpstr>
      <vt:lpstr>What causes disease? </vt:lpstr>
      <vt:lpstr>Cholera? Tuberculosis?  Anthrax?</vt:lpstr>
      <vt:lpstr>Ignaz Semmelweis (1818-1865) and Childbed Fever</vt:lpstr>
      <vt:lpstr>Robert Koch (1843-1910) and microbiology:</vt:lpstr>
      <vt:lpstr>John Snow (1813-1858) and cholera in London</vt:lpstr>
      <vt:lpstr>Antiseptic:  Before 1860, 50% of surgical patients would die afterwards of gangrene or septicemia.</vt:lpstr>
      <vt:lpstr>Louis Pasteur (1822-1895)  Germ theory of disease Vaccination “Pasteurization”</vt:lpstr>
      <vt:lpstr>Joseph Lister (1827-1912)  and the discovery of antiseptics</vt:lpstr>
      <vt:lpstr>Summary:  Anatomy: better understanding of the human body’s workings. Microbiology: better understanding of what causes diseases. Anesthesia: better ability to control pain and shock of surgery. Antiseptic: better cleanliness during and after surgery.</vt:lpstr>
      <vt:lpstr>Thomas Eakins, The Clinic of Dr. Gross  (1875; oil on canvas; 8’ x 6.5’)</vt:lpstr>
      <vt:lpstr>PowerPoint Presentation</vt:lpstr>
      <vt:lpstr>PowerPoint Presentation</vt:lpstr>
      <vt:lpstr>Man and his world</vt:lpstr>
      <vt:lpstr>World map, 1488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 Creationism</vt:lpstr>
      <vt:lpstr>Traditional creationism and values</vt:lpstr>
      <vt:lpstr>The Design Argument</vt:lpstr>
      <vt:lpstr>Charles Darwin (1809-1882)</vt:lpstr>
      <vt:lpstr>The voyage of the Beagle (1831-1836)</vt:lpstr>
      <vt:lpstr>PowerPoint Presentation</vt:lpstr>
      <vt:lpstr>Charles Lyell  (1797-1875)  Geologist</vt:lpstr>
      <vt:lpstr>PowerPoint Presentation</vt:lpstr>
      <vt:lpstr>Frontispiece to Lyell’s Principles of Geology</vt:lpstr>
      <vt:lpstr>How old is the Earth?</vt:lpstr>
      <vt:lpstr>How much has the Earth changed?</vt:lpstr>
      <vt:lpstr>Joseph Wilson Lowry, Tabular View of Characteristic British Fossils, Stratigraphically Arranged (1853)</vt:lpstr>
      <vt:lpstr>About 1836, Darwin begins to question the stability of species.</vt:lpstr>
      <vt:lpstr>Come the 1830s:   Many (though not all) scientists accept evolution. </vt:lpstr>
      <vt:lpstr>September 28, 1838:  Darwin reads Thomas Malthus’s Essay on Population. </vt:lpstr>
      <vt:lpstr>Malthus:</vt:lpstr>
      <vt:lpstr>Malthusian chart</vt:lpstr>
      <vt:lpstr>Question:</vt:lpstr>
      <vt:lpstr>For 20 years,  Darwin publishes nothing about evolution.</vt:lpstr>
      <vt:lpstr>Alfred Russell Wallace (1823-1913)</vt:lpstr>
      <vt:lpstr>PowerPoint Presentation</vt:lpstr>
      <vt:lpstr>Arguing that evolution happens and explaining how evolution happens.</vt:lpstr>
      <vt:lpstr>Lamarck: “inheritance of acquired characteristics”</vt:lpstr>
      <vt:lpstr>Gregor Mendel</vt:lpstr>
      <vt:lpstr>Religious and political reactions to evolutionary theory?</vt:lpstr>
      <vt:lpstr>The 1860 Oxford evolution debate</vt:lpstr>
      <vt:lpstr>The public theme: traditional Christianity versus the new science.</vt:lpstr>
      <vt:lpstr>Politics and Social Darwinism</vt:lpstr>
      <vt:lpstr>Darwin, older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Enlightenment</dc:title>
  <dc:creator>Hicks, Stephen</dc:creator>
  <cp:lastModifiedBy>Hicks, Stephen</cp:lastModifiedBy>
  <cp:revision>45</cp:revision>
  <dcterms:created xsi:type="dcterms:W3CDTF">2013-09-15T17:45:55Z</dcterms:created>
  <dcterms:modified xsi:type="dcterms:W3CDTF">2013-12-02T17:58:51Z</dcterms:modified>
</cp:coreProperties>
</file>