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sldIdLst>
    <p:sldId id="256" r:id="rId2"/>
    <p:sldId id="280" r:id="rId3"/>
    <p:sldId id="286" r:id="rId4"/>
    <p:sldId id="281" r:id="rId5"/>
    <p:sldId id="290" r:id="rId6"/>
    <p:sldId id="259" r:id="rId7"/>
    <p:sldId id="269" r:id="rId8"/>
    <p:sldId id="260" r:id="rId9"/>
    <p:sldId id="263" r:id="rId10"/>
    <p:sldId id="264" r:id="rId11"/>
    <p:sldId id="265" r:id="rId12"/>
    <p:sldId id="266" r:id="rId13"/>
    <p:sldId id="267" r:id="rId14"/>
    <p:sldId id="268" r:id="rId15"/>
    <p:sldId id="288" r:id="rId16"/>
    <p:sldId id="287" r:id="rId17"/>
    <p:sldId id="289" r:id="rId18"/>
    <p:sldId id="257" r:id="rId19"/>
    <p:sldId id="258" r:id="rId20"/>
    <p:sldId id="282" r:id="rId21"/>
    <p:sldId id="262" r:id="rId22"/>
    <p:sldId id="283" r:id="rId23"/>
    <p:sldId id="284" r:id="rId24"/>
    <p:sldId id="285" r:id="rId25"/>
    <p:sldId id="294" r:id="rId26"/>
    <p:sldId id="261" r:id="rId27"/>
    <p:sldId id="292" r:id="rId28"/>
    <p:sldId id="297" r:id="rId29"/>
    <p:sldId id="298" r:id="rId30"/>
    <p:sldId id="300" r:id="rId31"/>
    <p:sldId id="299" r:id="rId32"/>
    <p:sldId id="276" r:id="rId33"/>
    <p:sldId id="293" r:id="rId34"/>
    <p:sldId id="278" r:id="rId35"/>
    <p:sldId id="291" r:id="rId36"/>
    <p:sldId id="270" r:id="rId37"/>
    <p:sldId id="295" r:id="rId38"/>
    <p:sldId id="279"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6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0065BE-0657-4A47-90AD-C21C55E16B19}" type="datetime4">
              <a:rPr lang="en-US" smtClean="0"/>
              <a:pPr/>
              <a:t>October 9,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28796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October 9,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52484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October 9,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14914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pPr/>
              <a:t>October 9,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8746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October 9,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51480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pPr/>
              <a:t>October 9,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18779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7543A-E259-478F-9E0D-57BA40E442B7}" type="datetime4">
              <a:rPr lang="en-US" smtClean="0"/>
              <a:pPr/>
              <a:t>October 9, 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8961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October 9, 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66782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October 9, 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10782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October 9,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91894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October 9,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38204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4000">
              <a:srgbClr val="EEE790"/>
            </a:gs>
            <a:gs pos="97000">
              <a:srgbClr val="CEDAF0"/>
            </a:gs>
            <a:gs pos="100000">
              <a:srgbClr val="CFDBF0"/>
            </a:gs>
            <a:gs pos="98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B13E-D5AF-485E-81A1-82A140076526}" type="datetime4">
              <a:rPr lang="en-US" smtClean="0"/>
              <a:pPr/>
              <a:t>October 9, 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509793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908" y="304800"/>
            <a:ext cx="7569708" cy="1066800"/>
          </a:xfrm>
        </p:spPr>
        <p:txBody>
          <a:bodyPr>
            <a:normAutofit/>
          </a:bodyPr>
          <a:lstStyle/>
          <a:p>
            <a:r>
              <a:rPr lang="en-US" sz="5400" dirty="0" smtClean="0">
                <a:solidFill>
                  <a:srgbClr val="C00000"/>
                </a:solidFill>
              </a:rPr>
              <a:t>The Enlightenment</a:t>
            </a:r>
            <a:endParaRPr lang="en-US" sz="54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676400"/>
            <a:ext cx="6257925" cy="4591050"/>
          </a:xfrm>
          <a:prstGeom prst="rect">
            <a:avLst/>
          </a:prstGeom>
        </p:spPr>
      </p:pic>
    </p:spTree>
    <p:extLst>
      <p:ext uri="{BB962C8B-B14F-4D97-AF65-F5344CB8AC3E}">
        <p14:creationId xmlns:p14="http://schemas.microsoft.com/office/powerpoint/2010/main" val="46250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457201"/>
            <a:ext cx="8839200" cy="6096000"/>
          </a:xfrm>
        </p:spPr>
        <p:txBody>
          <a:bodyPr>
            <a:noAutofit/>
          </a:bodyPr>
          <a:lstStyle/>
          <a:p>
            <a:pPr algn="l"/>
            <a:r>
              <a:rPr lang="en-US" sz="3600" dirty="0" smtClean="0"/>
              <a:t>Pessimism 2: </a:t>
            </a:r>
            <a:br>
              <a:rPr lang="en-US" sz="3600" dirty="0" smtClean="0"/>
            </a:br>
            <a:r>
              <a:rPr lang="en-US" sz="1400" dirty="0" smtClean="0"/>
              <a:t/>
            </a:r>
            <a:br>
              <a:rPr lang="en-US" sz="1400" dirty="0" smtClean="0"/>
            </a:br>
            <a:r>
              <a:rPr lang="en-US" sz="3600" dirty="0" smtClean="0">
                <a:solidFill>
                  <a:srgbClr val="C00000"/>
                </a:solidFill>
              </a:rPr>
              <a:t>Plato</a:t>
            </a:r>
            <a:r>
              <a:rPr lang="en-US" sz="3600" dirty="0" smtClean="0"/>
              <a:t> (360 BCE): </a:t>
            </a:r>
            <a:br>
              <a:rPr lang="en-US" sz="3600" dirty="0" smtClean="0"/>
            </a:br>
            <a:r>
              <a:rPr lang="en-US" sz="3600" dirty="0" smtClean="0"/>
              <a:t>“</a:t>
            </a:r>
            <a:r>
              <a:rPr lang="en-US" sz="3600" dirty="0"/>
              <a:t>In that country [Egypt] arithmetical games have been invented for the use of mere children, which they learn as pleasure and amusement. I have late in life heard with amazement of our ignorance in these matters [science in general]; to me we appear to be more like pigs than men, and I am quite ashamed, not only of myself, but of all Greeks.” </a:t>
            </a:r>
            <a:r>
              <a:rPr lang="en-US" sz="2800" dirty="0"/>
              <a:t>(</a:t>
            </a:r>
            <a:r>
              <a:rPr lang="en-US" sz="2800" i="1" dirty="0"/>
              <a:t>Laws</a:t>
            </a:r>
            <a:r>
              <a:rPr lang="en-US" sz="2800" dirty="0"/>
              <a:t>, Book VII)</a:t>
            </a:r>
          </a:p>
        </p:txBody>
      </p:sp>
    </p:spTree>
    <p:extLst>
      <p:ext uri="{BB962C8B-B14F-4D97-AF65-F5344CB8AC3E}">
        <p14:creationId xmlns:p14="http://schemas.microsoft.com/office/powerpoint/2010/main" val="3659574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2401"/>
            <a:ext cx="8229600" cy="6629400"/>
          </a:xfrm>
        </p:spPr>
        <p:txBody>
          <a:bodyPr>
            <a:normAutofit/>
          </a:bodyPr>
          <a:lstStyle/>
          <a:p>
            <a:pPr algn="l"/>
            <a:r>
              <a:rPr lang="en-US" sz="3200" dirty="0" smtClean="0"/>
              <a:t>Pessimism 3: </a:t>
            </a:r>
            <a:br>
              <a:rPr lang="en-US" sz="3200" dirty="0" smtClean="0"/>
            </a:br>
            <a:r>
              <a:rPr lang="en-US" sz="1400" dirty="0" smtClean="0"/>
              <a:t/>
            </a:r>
            <a:br>
              <a:rPr lang="en-US" sz="1400" dirty="0" smtClean="0"/>
            </a:br>
            <a:r>
              <a:rPr lang="en-US" sz="3200" dirty="0" smtClean="0">
                <a:solidFill>
                  <a:srgbClr val="C00000"/>
                </a:solidFill>
              </a:rPr>
              <a:t>Sallust</a:t>
            </a:r>
            <a:r>
              <a:rPr lang="en-US" sz="3200" dirty="0" smtClean="0"/>
              <a:t> (86- </a:t>
            </a:r>
            <a:r>
              <a:rPr lang="en-US" sz="3200" dirty="0"/>
              <a:t>c. 35 </a:t>
            </a:r>
            <a:r>
              <a:rPr lang="en-US" sz="3200" dirty="0" smtClean="0"/>
              <a:t>BCE): </a:t>
            </a:r>
            <a:br>
              <a:rPr lang="en-US" sz="3200" dirty="0" smtClean="0"/>
            </a:br>
            <a:r>
              <a:rPr lang="en-US" sz="3200" dirty="0" smtClean="0"/>
              <a:t>“To </a:t>
            </a:r>
            <a:r>
              <a:rPr lang="en-US" sz="3200" dirty="0"/>
              <a:t>speak of the morals of our country, the nature of my theme seems to suggest that I go farther back and give a brief account of the institutions of our forefathers in peace and in war, how they governed the commonwealth, how great it was when they bequeathed it to us, and how by gradual changes it has ceased to be the noblest and best, and has become the worst and most </a:t>
            </a:r>
            <a:r>
              <a:rPr lang="en-US" sz="3200" dirty="0" smtClean="0"/>
              <a:t>vicious</a:t>
            </a:r>
            <a:r>
              <a:rPr lang="en-US" sz="3200" dirty="0"/>
              <a:t>.” </a:t>
            </a:r>
          </a:p>
        </p:txBody>
      </p:sp>
    </p:spTree>
    <p:extLst>
      <p:ext uri="{BB962C8B-B14F-4D97-AF65-F5344CB8AC3E}">
        <p14:creationId xmlns:p14="http://schemas.microsoft.com/office/powerpoint/2010/main" val="365957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914400"/>
            <a:ext cx="7772400" cy="4953001"/>
          </a:xfrm>
        </p:spPr>
        <p:txBody>
          <a:bodyPr>
            <a:normAutofit fontScale="90000"/>
          </a:bodyPr>
          <a:lstStyle/>
          <a:p>
            <a:pPr algn="l"/>
            <a:r>
              <a:rPr lang="en-US" dirty="0" smtClean="0"/>
              <a:t>Pessimism 4</a:t>
            </a:r>
            <a:br>
              <a:rPr lang="en-US" dirty="0" smtClean="0"/>
            </a:br>
            <a:r>
              <a:rPr lang="en-US" sz="1600" dirty="0" smtClean="0"/>
              <a:t/>
            </a:r>
            <a:br>
              <a:rPr lang="en-US" sz="1600" dirty="0" smtClean="0"/>
            </a:br>
            <a:r>
              <a:rPr lang="en-US" dirty="0" smtClean="0">
                <a:solidFill>
                  <a:srgbClr val="C00000"/>
                </a:solidFill>
              </a:rPr>
              <a:t>Horace</a:t>
            </a:r>
            <a:r>
              <a:rPr lang="en-US" dirty="0" smtClean="0"/>
              <a:t> (c</a:t>
            </a:r>
            <a:r>
              <a:rPr lang="en-US" dirty="0"/>
              <a:t>. 23-13 </a:t>
            </a:r>
            <a:r>
              <a:rPr lang="en-US" dirty="0" smtClean="0"/>
              <a:t>BCE): </a:t>
            </a:r>
            <a:br>
              <a:rPr lang="en-US" dirty="0" smtClean="0"/>
            </a:br>
            <a:r>
              <a:rPr lang="en-US" dirty="0" smtClean="0"/>
              <a:t>“</a:t>
            </a:r>
            <a:r>
              <a:rPr lang="en-US" dirty="0"/>
              <a:t>Our fathers, viler than our grandfathers, begot us who are viler still, and we shall bring forth a progeny more degenerate still.” </a:t>
            </a:r>
            <a:r>
              <a:rPr lang="en-US" dirty="0" smtClean="0"/>
              <a:t/>
            </a:r>
            <a:br>
              <a:rPr lang="en-US" dirty="0" smtClean="0"/>
            </a:br>
            <a:r>
              <a:rPr lang="en-US" dirty="0" smtClean="0"/>
              <a:t>(</a:t>
            </a:r>
            <a:r>
              <a:rPr lang="en-US" i="1" dirty="0"/>
              <a:t>Odes</a:t>
            </a:r>
            <a:r>
              <a:rPr lang="en-US" dirty="0"/>
              <a:t> 3:6)</a:t>
            </a:r>
            <a:br>
              <a:rPr lang="en-US" dirty="0"/>
            </a:br>
            <a:endParaRPr lang="en-US" dirty="0"/>
          </a:p>
        </p:txBody>
      </p:sp>
    </p:spTree>
    <p:extLst>
      <p:ext uri="{BB962C8B-B14F-4D97-AF65-F5344CB8AC3E}">
        <p14:creationId xmlns:p14="http://schemas.microsoft.com/office/powerpoint/2010/main" val="365957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914400"/>
            <a:ext cx="8001000" cy="5410199"/>
          </a:xfrm>
        </p:spPr>
        <p:txBody>
          <a:bodyPr>
            <a:normAutofit fontScale="90000"/>
          </a:bodyPr>
          <a:lstStyle/>
          <a:p>
            <a:pPr algn="l"/>
            <a:r>
              <a:rPr lang="en-US" dirty="0" smtClean="0"/>
              <a:t>Pessimism 5</a:t>
            </a:r>
            <a:br>
              <a:rPr lang="en-US" dirty="0" smtClean="0"/>
            </a:br>
            <a:r>
              <a:rPr lang="en-US" sz="1600" dirty="0" smtClean="0"/>
              <a:t/>
            </a:r>
            <a:br>
              <a:rPr lang="en-US" sz="1600" dirty="0" smtClean="0"/>
            </a:br>
            <a:r>
              <a:rPr lang="en-US" dirty="0" smtClean="0">
                <a:solidFill>
                  <a:srgbClr val="C00000"/>
                </a:solidFill>
              </a:rPr>
              <a:t>Alberti</a:t>
            </a:r>
            <a:r>
              <a:rPr lang="en-US" dirty="0" smtClean="0"/>
              <a:t> (1436):</a:t>
            </a:r>
            <a:br>
              <a:rPr lang="en-US" dirty="0" smtClean="0"/>
            </a:br>
            <a:r>
              <a:rPr lang="en-US" dirty="0" smtClean="0"/>
              <a:t>Nature </a:t>
            </a:r>
            <a:r>
              <a:rPr lang="en-US" dirty="0"/>
              <a:t>is no longer producing great intellects — “or giants which in her youthful and more glorious days she had produced so marvelously and abundantly.” </a:t>
            </a:r>
            <a:r>
              <a:rPr lang="en-US" dirty="0" smtClean="0"/>
              <a:t/>
            </a:r>
            <a:br>
              <a:rPr lang="en-US" dirty="0" smtClean="0"/>
            </a:br>
            <a:r>
              <a:rPr lang="en-US" dirty="0" smtClean="0"/>
              <a:t>(</a:t>
            </a:r>
            <a:r>
              <a:rPr lang="en-US" i="1" dirty="0"/>
              <a:t>On Painting</a:t>
            </a:r>
            <a:r>
              <a:rPr lang="en-US" dirty="0"/>
              <a:t>)</a:t>
            </a:r>
            <a:br>
              <a:rPr lang="en-US" dirty="0"/>
            </a:br>
            <a:endParaRPr lang="en-US" dirty="0"/>
          </a:p>
        </p:txBody>
      </p:sp>
    </p:spTree>
    <p:extLst>
      <p:ext uri="{BB962C8B-B14F-4D97-AF65-F5344CB8AC3E}">
        <p14:creationId xmlns:p14="http://schemas.microsoft.com/office/powerpoint/2010/main" val="365957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685800"/>
            <a:ext cx="7772400" cy="5181600"/>
          </a:xfrm>
        </p:spPr>
        <p:txBody>
          <a:bodyPr>
            <a:normAutofit fontScale="90000"/>
          </a:bodyPr>
          <a:lstStyle/>
          <a:p>
            <a:pPr algn="l"/>
            <a:r>
              <a:rPr lang="en-US" dirty="0" smtClean="0"/>
              <a:t>Pessimism 6</a:t>
            </a:r>
            <a:br>
              <a:rPr lang="en-US" dirty="0" smtClean="0"/>
            </a:br>
            <a:r>
              <a:rPr lang="en-US" sz="1600" dirty="0" smtClean="0"/>
              <a:t/>
            </a:r>
            <a:br>
              <a:rPr lang="en-US" sz="1600" dirty="0" smtClean="0"/>
            </a:br>
            <a:r>
              <a:rPr lang="en-US" dirty="0" smtClean="0"/>
              <a:t>Peter </a:t>
            </a:r>
            <a:r>
              <a:rPr lang="en-US" dirty="0"/>
              <a:t>Paul </a:t>
            </a:r>
            <a:r>
              <a:rPr lang="en-US" dirty="0" smtClean="0">
                <a:solidFill>
                  <a:srgbClr val="C00000"/>
                </a:solidFill>
              </a:rPr>
              <a:t>Rubens</a:t>
            </a:r>
            <a:r>
              <a:rPr lang="en-US" dirty="0" smtClean="0"/>
              <a:t> (c</a:t>
            </a:r>
            <a:r>
              <a:rPr lang="en-US" dirty="0"/>
              <a:t>. </a:t>
            </a:r>
            <a:r>
              <a:rPr lang="en-US" dirty="0" smtClean="0"/>
              <a:t>1620): </a:t>
            </a:r>
            <a:br>
              <a:rPr lang="en-US" dirty="0" smtClean="0"/>
            </a:br>
            <a:r>
              <a:rPr lang="en-US" dirty="0" smtClean="0"/>
              <a:t>“</a:t>
            </a:r>
            <a:r>
              <a:rPr lang="en-US" dirty="0"/>
              <a:t>For what else can our degenerate race do in this age of error. Our lowly disposition keeps us close to the ground, and we have declined from that heroic genius and judgment of the ancients.” </a:t>
            </a:r>
          </a:p>
        </p:txBody>
      </p:sp>
    </p:spTree>
    <p:extLst>
      <p:ext uri="{BB962C8B-B14F-4D97-AF65-F5344CB8AC3E}">
        <p14:creationId xmlns:p14="http://schemas.microsoft.com/office/powerpoint/2010/main" val="365957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by the </a:t>
            </a:r>
            <a:r>
              <a:rPr lang="en-US" dirty="0" smtClean="0">
                <a:solidFill>
                  <a:srgbClr val="C00000"/>
                </a:solidFill>
              </a:rPr>
              <a:t>1700s</a:t>
            </a:r>
            <a:r>
              <a:rPr lang="en-US" dirty="0" smtClean="0"/>
              <a:t> …</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15</a:t>
            </a:fld>
            <a:endParaRPr lang="en-US" dirty="0"/>
          </a:p>
        </p:txBody>
      </p:sp>
    </p:spTree>
    <p:extLst>
      <p:ext uri="{BB962C8B-B14F-4D97-AF65-F5344CB8AC3E}">
        <p14:creationId xmlns:p14="http://schemas.microsoft.com/office/powerpoint/2010/main" val="22620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1979612"/>
            <a:ext cx="5181600" cy="3203575"/>
          </a:xfrm>
        </p:spPr>
        <p:txBody>
          <a:bodyPr>
            <a:normAutofit/>
          </a:bodyPr>
          <a:lstStyle/>
          <a:p>
            <a:r>
              <a:rPr lang="en-US" dirty="0" smtClean="0"/>
              <a:t>Human history:</a:t>
            </a:r>
            <a:br>
              <a:rPr lang="en-US" dirty="0" smtClean="0"/>
            </a:br>
            <a:r>
              <a:rPr lang="en-US" sz="2000" dirty="0" smtClean="0"/>
              <a:t> </a:t>
            </a:r>
            <a:r>
              <a:rPr lang="en-US" sz="1400" dirty="0" smtClean="0"/>
              <a:t/>
            </a:r>
            <a:br>
              <a:rPr lang="en-US" sz="1400" dirty="0" smtClean="0"/>
            </a:br>
            <a:r>
              <a:rPr lang="en-US" sz="3600" strike="sngStrike" dirty="0">
                <a:solidFill>
                  <a:srgbClr val="C00000"/>
                </a:solidFill>
              </a:rPr>
              <a:t>Cyclical</a:t>
            </a:r>
            <a:r>
              <a:rPr lang="en-US" sz="3600" dirty="0" smtClean="0"/>
              <a:t>? </a:t>
            </a:r>
            <a:r>
              <a:rPr lang="en-US" sz="3600" strike="sngStrike" dirty="0" smtClean="0">
                <a:solidFill>
                  <a:srgbClr val="C00000"/>
                </a:solidFill>
              </a:rPr>
              <a:t>Decline</a:t>
            </a:r>
            <a:r>
              <a:rPr lang="en-US" sz="3600" dirty="0"/>
              <a:t>?</a:t>
            </a:r>
            <a:r>
              <a:rPr lang="en-US" sz="3600" dirty="0" smtClean="0"/>
              <a:t> </a:t>
            </a:r>
            <a:r>
              <a:rPr lang="en-US" dirty="0" smtClean="0"/>
              <a:t/>
            </a:r>
            <a:br>
              <a:rPr lang="en-US" dirty="0" smtClean="0"/>
            </a:br>
            <a:r>
              <a:rPr lang="en-US" sz="1600" dirty="0" smtClean="0"/>
              <a:t/>
            </a:r>
            <a:br>
              <a:rPr lang="en-US" sz="1600" dirty="0" smtClean="0"/>
            </a:br>
            <a:r>
              <a:rPr lang="en-US" dirty="0" smtClean="0">
                <a:solidFill>
                  <a:schemeClr val="tx2"/>
                </a:solidFill>
              </a:rPr>
              <a:t>Progress</a:t>
            </a:r>
            <a:r>
              <a:rPr lang="en-US" dirty="0"/>
              <a:t>.</a:t>
            </a:r>
            <a:r>
              <a:rPr lang="en-US" dirty="0" smtClean="0"/>
              <a:t/>
            </a:r>
            <a:br>
              <a:rPr lang="en-US" dirty="0" smtClean="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600200"/>
            <a:ext cx="3111181" cy="3962400"/>
          </a:xfrm>
          <a:prstGeom prst="rect">
            <a:avLst/>
          </a:prstGeom>
        </p:spPr>
      </p:pic>
    </p:spTree>
    <p:extLst>
      <p:ext uri="{BB962C8B-B14F-4D97-AF65-F5344CB8AC3E}">
        <p14:creationId xmlns:p14="http://schemas.microsoft.com/office/powerpoint/2010/main" val="198462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315200" cy="3124200"/>
          </a:xfrm>
        </p:spPr>
        <p:txBody>
          <a:bodyPr>
            <a:normAutofit/>
          </a:bodyPr>
          <a:lstStyle/>
          <a:p>
            <a:r>
              <a:rPr lang="en-US" dirty="0" smtClean="0"/>
              <a:t>Again: Why </a:t>
            </a:r>
            <a:r>
              <a:rPr lang="en-US" dirty="0" smtClean="0"/>
              <a:t>have humans been </a:t>
            </a:r>
            <a:r>
              <a:rPr lang="en-US" dirty="0" smtClean="0">
                <a:solidFill>
                  <a:srgbClr val="002060"/>
                </a:solidFill>
              </a:rPr>
              <a:t>ignorant</a:t>
            </a:r>
            <a:r>
              <a:rPr lang="en-US" dirty="0" smtClean="0"/>
              <a:t> and </a:t>
            </a:r>
            <a:r>
              <a:rPr lang="en-US" dirty="0" smtClean="0">
                <a:solidFill>
                  <a:srgbClr val="002060"/>
                </a:solidFill>
              </a:rPr>
              <a:t>crude</a:t>
            </a:r>
            <a:r>
              <a:rPr lang="en-US" dirty="0" smtClean="0"/>
              <a:t> for millennia?</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17</a:t>
            </a:fld>
            <a:endParaRPr lang="en-US" dirty="0"/>
          </a:p>
        </p:txBody>
      </p:sp>
    </p:spTree>
    <p:extLst>
      <p:ext uri="{BB962C8B-B14F-4D97-AF65-F5344CB8AC3E}">
        <p14:creationId xmlns:p14="http://schemas.microsoft.com/office/powerpoint/2010/main" val="3902726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dirty="0" smtClean="0">
                <a:solidFill>
                  <a:srgbClr val="C00000"/>
                </a:solidFill>
              </a:rPr>
              <a:t>Knowledge</a:t>
            </a:r>
            <a:endParaRPr lang="en-US" dirty="0">
              <a:solidFill>
                <a:srgbClr val="C00000"/>
              </a:solidFill>
            </a:endParaRPr>
          </a:p>
        </p:txBody>
      </p:sp>
      <p:sp>
        <p:nvSpPr>
          <p:cNvPr id="3" name="Content Placeholder 2"/>
          <p:cNvSpPr>
            <a:spLocks noGrp="1"/>
          </p:cNvSpPr>
          <p:nvPr>
            <p:ph idx="1"/>
          </p:nvPr>
        </p:nvSpPr>
        <p:spPr>
          <a:xfrm>
            <a:off x="762000" y="1600200"/>
            <a:ext cx="8077200" cy="4525963"/>
          </a:xfrm>
        </p:spPr>
        <p:txBody>
          <a:bodyPr/>
          <a:lstStyle/>
          <a:p>
            <a:pPr marL="0" indent="0">
              <a:buNone/>
            </a:pPr>
            <a:r>
              <a:rPr lang="en-US" dirty="0" smtClean="0"/>
              <a:t>What is the source of authoritative knowledge?</a:t>
            </a:r>
          </a:p>
          <a:p>
            <a:pPr marL="0" indent="0">
              <a:buNone/>
            </a:pPr>
            <a:endParaRPr lang="en-US" sz="1400" dirty="0" smtClean="0"/>
          </a:p>
          <a:p>
            <a:pPr>
              <a:buFont typeface="Wingdings" panose="05000000000000000000" pitchFamily="2" charset="2"/>
              <a:buChar char="§"/>
            </a:pPr>
            <a:r>
              <a:rPr lang="en-US" dirty="0" smtClean="0">
                <a:solidFill>
                  <a:srgbClr val="C00000"/>
                </a:solidFill>
              </a:rPr>
              <a:t>Scripture?</a:t>
            </a:r>
          </a:p>
          <a:p>
            <a:pPr>
              <a:buFont typeface="Wingdings" panose="05000000000000000000" pitchFamily="2" charset="2"/>
              <a:buChar char="§"/>
            </a:pPr>
            <a:r>
              <a:rPr lang="en-US" dirty="0" smtClean="0">
                <a:solidFill>
                  <a:srgbClr val="C00000"/>
                </a:solidFill>
              </a:rPr>
              <a:t>The Church?</a:t>
            </a:r>
          </a:p>
          <a:p>
            <a:pPr>
              <a:buFont typeface="Wingdings" panose="05000000000000000000" pitchFamily="2" charset="2"/>
              <a:buChar char="§"/>
            </a:pPr>
            <a:r>
              <a:rPr lang="en-US" dirty="0" smtClean="0">
                <a:solidFill>
                  <a:srgbClr val="C00000"/>
                </a:solidFill>
              </a:rPr>
              <a:t>The Ancients </a:t>
            </a:r>
            <a:r>
              <a:rPr lang="en-US" dirty="0" smtClean="0"/>
              <a:t>(especially the Greeks</a:t>
            </a:r>
            <a:r>
              <a:rPr lang="en-US" dirty="0" smtClean="0"/>
              <a:t>) </a:t>
            </a:r>
            <a:r>
              <a:rPr lang="en-US" dirty="0" smtClean="0">
                <a:solidFill>
                  <a:srgbClr val="C00000"/>
                </a:solidFill>
              </a:rPr>
              <a:t>? </a:t>
            </a:r>
            <a:endParaRPr lang="en-US" dirty="0" smtClean="0">
              <a:solidFill>
                <a:srgbClr val="C00000"/>
              </a:solidFill>
            </a:endParaRPr>
          </a:p>
          <a:p>
            <a:pPr>
              <a:buFont typeface="Wingdings" panose="05000000000000000000" pitchFamily="2" charset="2"/>
              <a:buChar char="§"/>
            </a:pPr>
            <a:r>
              <a:rPr lang="en-US" dirty="0" smtClean="0">
                <a:solidFill>
                  <a:srgbClr val="C00000"/>
                </a:solidFill>
              </a:rPr>
              <a:t>One’s own </a:t>
            </a:r>
            <a:r>
              <a:rPr lang="en-US" dirty="0" smtClean="0"/>
              <a:t>reason</a:t>
            </a:r>
            <a:r>
              <a:rPr lang="en-US" dirty="0" smtClean="0">
                <a:solidFill>
                  <a:srgbClr val="C00000"/>
                </a:solidFill>
              </a:rPr>
              <a:t>?</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18</a:t>
            </a:fld>
            <a:endParaRPr lang="en-US" dirty="0"/>
          </a:p>
        </p:txBody>
      </p:sp>
    </p:spTree>
    <p:extLst>
      <p:ext uri="{BB962C8B-B14F-4D97-AF65-F5344CB8AC3E}">
        <p14:creationId xmlns:p14="http://schemas.microsoft.com/office/powerpoint/2010/main" val="3306950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409700"/>
            <a:ext cx="4800600" cy="5029199"/>
          </a:xfrm>
        </p:spPr>
        <p:txBody>
          <a:bodyPr>
            <a:normAutofit fontScale="90000"/>
          </a:bodyPr>
          <a:lstStyle/>
          <a:p>
            <a:r>
              <a:rPr lang="en-US" dirty="0"/>
              <a:t>“The Church says that the Earth is flat, but I know that it is round. For </a:t>
            </a:r>
            <a:r>
              <a:rPr lang="en-US" dirty="0">
                <a:solidFill>
                  <a:srgbClr val="C00000"/>
                </a:solidFill>
              </a:rPr>
              <a:t>I have seen the shadow on the moon</a:t>
            </a:r>
            <a:r>
              <a:rPr lang="en-US" dirty="0"/>
              <a:t>, and I have more faith in Shadow than in the Church</a:t>
            </a:r>
            <a:r>
              <a:rPr lang="en-US" dirty="0" smtClean="0"/>
              <a:t>.”</a:t>
            </a:r>
            <a:endParaRPr lang="en-US" dirty="0"/>
          </a:p>
        </p:txBody>
      </p:sp>
      <p:sp>
        <p:nvSpPr>
          <p:cNvPr id="3" name="TextBox 2"/>
          <p:cNvSpPr txBox="1"/>
          <p:nvPr/>
        </p:nvSpPr>
        <p:spPr>
          <a:xfrm>
            <a:off x="914400" y="529679"/>
            <a:ext cx="6731523" cy="769441"/>
          </a:xfrm>
          <a:prstGeom prst="rect">
            <a:avLst/>
          </a:prstGeom>
          <a:noFill/>
        </p:spPr>
        <p:txBody>
          <a:bodyPr wrap="none" rtlCol="0">
            <a:spAutoFit/>
          </a:bodyPr>
          <a:lstStyle/>
          <a:p>
            <a:r>
              <a:rPr lang="en-US" sz="4400" dirty="0" smtClean="0"/>
              <a:t>Ferdinand </a:t>
            </a:r>
            <a:r>
              <a:rPr lang="en-US" sz="4400" dirty="0">
                <a:solidFill>
                  <a:srgbClr val="C00000"/>
                </a:solidFill>
              </a:rPr>
              <a:t>Magellan</a:t>
            </a:r>
            <a:r>
              <a:rPr lang="en-US" sz="3200" dirty="0"/>
              <a:t>, </a:t>
            </a:r>
            <a:r>
              <a:rPr lang="en-US" sz="3200" dirty="0" smtClean="0"/>
              <a:t>1470-1521</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31" y="1600200"/>
            <a:ext cx="3486150" cy="4648200"/>
          </a:xfrm>
          <a:prstGeom prst="rect">
            <a:avLst/>
          </a:prstGeom>
        </p:spPr>
      </p:pic>
    </p:spTree>
    <p:extLst>
      <p:ext uri="{BB962C8B-B14F-4D97-AF65-F5344CB8AC3E}">
        <p14:creationId xmlns:p14="http://schemas.microsoft.com/office/powerpoint/2010/main" val="422295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2" y="4038600"/>
            <a:ext cx="3581400" cy="1143000"/>
          </a:xfrm>
        </p:spPr>
        <p:txBody>
          <a:bodyPr>
            <a:noAutofit/>
          </a:bodyPr>
          <a:lstStyle/>
          <a:p>
            <a:r>
              <a:rPr lang="en-US" sz="3600" dirty="0" smtClean="0"/>
              <a:t>What is Enlightenment?</a:t>
            </a:r>
            <a:endParaRPr lang="en-US" sz="36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0"/>
            <a:ext cx="5384736" cy="6858000"/>
          </a:xfrm>
          <a:prstGeom prst="rect">
            <a:avLst/>
          </a:prstGeom>
        </p:spPr>
      </p:pic>
    </p:spTree>
    <p:extLst>
      <p:ext uri="{BB962C8B-B14F-4D97-AF65-F5344CB8AC3E}">
        <p14:creationId xmlns:p14="http://schemas.microsoft.com/office/powerpoint/2010/main" val="307367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Use </a:t>
            </a:r>
            <a:r>
              <a:rPr lang="en-US" dirty="0" smtClean="0">
                <a:solidFill>
                  <a:srgbClr val="C00000"/>
                </a:solidFill>
              </a:rPr>
              <a:t>your own </a:t>
            </a:r>
            <a:r>
              <a:rPr lang="en-US" dirty="0" smtClean="0"/>
              <a:t>judgment.</a:t>
            </a:r>
            <a:endParaRPr lang="en-US" dirty="0"/>
          </a:p>
        </p:txBody>
      </p:sp>
    </p:spTree>
    <p:extLst>
      <p:ext uri="{BB962C8B-B14F-4D97-AF65-F5344CB8AC3E}">
        <p14:creationId xmlns:p14="http://schemas.microsoft.com/office/powerpoint/2010/main" val="740662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10200" y="685800"/>
            <a:ext cx="3276600" cy="1371600"/>
          </a:xfrm>
        </p:spPr>
        <p:txBody>
          <a:bodyPr>
            <a:normAutofit fontScale="90000"/>
          </a:bodyPr>
          <a:lstStyle/>
          <a:p>
            <a:r>
              <a:rPr lang="en-US" dirty="0" smtClean="0"/>
              <a:t>Francis Bacon </a:t>
            </a:r>
            <a:r>
              <a:rPr lang="en-US" sz="2700" dirty="0" smtClean="0"/>
              <a:t>(1561-1626)</a:t>
            </a:r>
            <a:endParaRPr lang="en-US" sz="2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81000"/>
            <a:ext cx="4876800" cy="6081775"/>
          </a:xfrm>
          <a:prstGeom prst="rect">
            <a:avLst/>
          </a:prstGeom>
        </p:spPr>
      </p:pic>
      <p:sp>
        <p:nvSpPr>
          <p:cNvPr id="4" name="TextBox 3"/>
          <p:cNvSpPr txBox="1"/>
          <p:nvPr/>
        </p:nvSpPr>
        <p:spPr>
          <a:xfrm>
            <a:off x="5629141" y="2209800"/>
            <a:ext cx="3200400" cy="3631763"/>
          </a:xfrm>
          <a:prstGeom prst="rect">
            <a:avLst/>
          </a:prstGeom>
          <a:noFill/>
        </p:spPr>
        <p:txBody>
          <a:bodyPr wrap="square" rtlCol="0">
            <a:spAutoFit/>
          </a:bodyPr>
          <a:lstStyle/>
          <a:p>
            <a:r>
              <a:rPr lang="en-US" sz="3600" dirty="0" smtClean="0"/>
              <a:t>“Knowledge is </a:t>
            </a:r>
            <a:r>
              <a:rPr lang="en-US" sz="3600" dirty="0" smtClean="0">
                <a:solidFill>
                  <a:srgbClr val="C00000"/>
                </a:solidFill>
              </a:rPr>
              <a:t>power</a:t>
            </a:r>
            <a:r>
              <a:rPr lang="en-US" sz="3600" dirty="0" smtClean="0"/>
              <a:t>.” </a:t>
            </a:r>
          </a:p>
          <a:p>
            <a:endParaRPr lang="en-US" sz="1400" dirty="0" smtClean="0"/>
          </a:p>
          <a:p>
            <a:r>
              <a:rPr lang="en-US" sz="3600" dirty="0" smtClean="0"/>
              <a:t>“Nature, to be </a:t>
            </a:r>
            <a:r>
              <a:rPr lang="en-US" sz="3600" dirty="0" smtClean="0">
                <a:solidFill>
                  <a:srgbClr val="C00000"/>
                </a:solidFill>
              </a:rPr>
              <a:t>commanded</a:t>
            </a:r>
            <a:r>
              <a:rPr lang="en-US" sz="3600" dirty="0" smtClean="0"/>
              <a:t>, must be </a:t>
            </a:r>
            <a:r>
              <a:rPr lang="en-US" sz="3600" dirty="0" smtClean="0">
                <a:solidFill>
                  <a:srgbClr val="C00000"/>
                </a:solidFill>
              </a:rPr>
              <a:t>obeyed</a:t>
            </a:r>
            <a:r>
              <a:rPr lang="en-US" sz="3600" dirty="0" smtClean="0"/>
              <a:t>.”</a:t>
            </a:r>
            <a:endParaRPr lang="en-US" sz="3600" dirty="0"/>
          </a:p>
        </p:txBody>
      </p:sp>
    </p:spTree>
    <p:extLst>
      <p:ext uri="{BB962C8B-B14F-4D97-AF65-F5344CB8AC3E}">
        <p14:creationId xmlns:p14="http://schemas.microsoft.com/office/powerpoint/2010/main" val="229501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6997" y="1430757"/>
            <a:ext cx="3979572" cy="1298575"/>
          </a:xfrm>
        </p:spPr>
        <p:txBody>
          <a:bodyPr>
            <a:normAutofit/>
          </a:bodyPr>
          <a:lstStyle/>
          <a:p>
            <a:r>
              <a:rPr lang="en-US" dirty="0" smtClean="0"/>
              <a:t>René </a:t>
            </a:r>
            <a:r>
              <a:rPr lang="en-US" dirty="0" smtClean="0">
                <a:solidFill>
                  <a:srgbClr val="C00000"/>
                </a:solidFill>
              </a:rPr>
              <a:t>Descartes</a:t>
            </a:r>
            <a:br>
              <a:rPr lang="en-US" dirty="0" smtClean="0">
                <a:solidFill>
                  <a:srgbClr val="C00000"/>
                </a:solidFill>
              </a:rPr>
            </a:br>
            <a:r>
              <a:rPr lang="en-US" sz="3100" dirty="0" smtClean="0"/>
              <a:t>(1596-1650)</a:t>
            </a:r>
            <a:endParaRPr lang="en-US" sz="3100" dirty="0"/>
          </a:p>
        </p:txBody>
      </p:sp>
      <p:sp>
        <p:nvSpPr>
          <p:cNvPr id="4" name="TextBox 3"/>
          <p:cNvSpPr txBox="1"/>
          <p:nvPr/>
        </p:nvSpPr>
        <p:spPr>
          <a:xfrm>
            <a:off x="521594" y="3352800"/>
            <a:ext cx="3505200" cy="1323439"/>
          </a:xfrm>
          <a:prstGeom prst="rect">
            <a:avLst/>
          </a:prstGeom>
          <a:noFill/>
        </p:spPr>
        <p:txBody>
          <a:bodyPr wrap="square" rtlCol="0">
            <a:spAutoFit/>
          </a:bodyPr>
          <a:lstStyle/>
          <a:p>
            <a:r>
              <a:rPr lang="en-US" sz="4000" dirty="0" smtClean="0"/>
              <a:t>“I think, therefore I am.”</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430757"/>
            <a:ext cx="3481388" cy="4253124"/>
          </a:xfrm>
          <a:prstGeom prst="rect">
            <a:avLst/>
          </a:prstGeom>
        </p:spPr>
      </p:pic>
    </p:spTree>
    <p:extLst>
      <p:ext uri="{BB962C8B-B14F-4D97-AF65-F5344CB8AC3E}">
        <p14:creationId xmlns:p14="http://schemas.microsoft.com/office/powerpoint/2010/main" val="165710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52600" y="5943600"/>
            <a:ext cx="5105400" cy="708025"/>
          </a:xfrm>
        </p:spPr>
        <p:txBody>
          <a:bodyPr>
            <a:normAutofit fontScale="90000"/>
          </a:bodyPr>
          <a:lstStyle/>
          <a:p>
            <a:pPr algn="r"/>
            <a:r>
              <a:rPr lang="en-US" dirty="0" smtClean="0"/>
              <a:t>John Locke </a:t>
            </a:r>
            <a:r>
              <a:rPr lang="en-US" sz="3100" dirty="0" smtClean="0"/>
              <a:t>(1632-1704)</a:t>
            </a:r>
            <a:endParaRPr lang="en-US" sz="31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507424"/>
            <a:ext cx="6172200" cy="5218314"/>
          </a:xfrm>
          <a:prstGeom prst="rect">
            <a:avLst/>
          </a:prstGeom>
        </p:spPr>
      </p:pic>
    </p:spTree>
    <p:extLst>
      <p:ext uri="{BB962C8B-B14F-4D97-AF65-F5344CB8AC3E}">
        <p14:creationId xmlns:p14="http://schemas.microsoft.com/office/powerpoint/2010/main" val="1276568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6845" y="1143000"/>
            <a:ext cx="8690020" cy="5486400"/>
          </a:xfrm>
        </p:spPr>
        <p:txBody>
          <a:bodyPr>
            <a:noAutofit/>
          </a:bodyPr>
          <a:lstStyle/>
          <a:p>
            <a:pPr algn="l"/>
            <a:r>
              <a:rPr lang="en-US" sz="3200" dirty="0" smtClean="0"/>
              <a:t>“</a:t>
            </a:r>
            <a:r>
              <a:rPr lang="en-US" sz="3200" dirty="0">
                <a:solidFill>
                  <a:srgbClr val="002060"/>
                </a:solidFill>
              </a:rPr>
              <a:t>Men </a:t>
            </a:r>
            <a:r>
              <a:rPr lang="en-US" sz="3200" dirty="0"/>
              <a:t>must think and know for themselves. … . </a:t>
            </a:r>
            <a:r>
              <a:rPr lang="en-US" sz="3200" dirty="0">
                <a:solidFill>
                  <a:srgbClr val="002060"/>
                </a:solidFill>
              </a:rPr>
              <a:t>Not</a:t>
            </a:r>
            <a:r>
              <a:rPr lang="en-US" sz="3200" dirty="0"/>
              <a:t> that I want a due respect to other men’s opinions; but, after all, the greatest reverence is due to </a:t>
            </a:r>
            <a:r>
              <a:rPr lang="en-US" sz="3200" dirty="0" smtClean="0"/>
              <a:t>truth … . [</a:t>
            </a:r>
            <a:r>
              <a:rPr lang="en-US" sz="3200" dirty="0" smtClean="0">
                <a:solidFill>
                  <a:srgbClr val="002060"/>
                </a:solidFill>
              </a:rPr>
              <a:t>W]e </a:t>
            </a:r>
            <a:r>
              <a:rPr lang="en-US" sz="3200" dirty="0"/>
              <a:t>should make greater progress in the discovery of rational and contemplative knowledge, if we sought it in the fountain, in the consideration of things themselves; and made use rather of our own thoughts than other men’s to find it. </a:t>
            </a:r>
            <a:r>
              <a:rPr lang="en-US" sz="3200" dirty="0">
                <a:solidFill>
                  <a:srgbClr val="002060"/>
                </a:solidFill>
              </a:rPr>
              <a:t>For</a:t>
            </a:r>
            <a:r>
              <a:rPr lang="en-US" sz="3200" dirty="0"/>
              <a:t> I think we may as rationally hope to see with other men’s eyes, as to know by other men’s understandings. </a:t>
            </a:r>
            <a:r>
              <a:rPr lang="en-US" sz="3200" dirty="0" smtClean="0"/>
              <a:t>…</a:t>
            </a:r>
            <a:endParaRPr lang="en-US" sz="3200" dirty="0"/>
          </a:p>
        </p:txBody>
      </p:sp>
      <p:sp>
        <p:nvSpPr>
          <p:cNvPr id="2" name="TextBox 1"/>
          <p:cNvSpPr txBox="1"/>
          <p:nvPr/>
        </p:nvSpPr>
        <p:spPr>
          <a:xfrm>
            <a:off x="228600" y="205060"/>
            <a:ext cx="8839200" cy="769441"/>
          </a:xfrm>
          <a:prstGeom prst="rect">
            <a:avLst/>
          </a:prstGeom>
          <a:noFill/>
        </p:spPr>
        <p:txBody>
          <a:bodyPr wrap="square" rtlCol="0">
            <a:spAutoFit/>
          </a:bodyPr>
          <a:lstStyle/>
          <a:p>
            <a:r>
              <a:rPr lang="en-US" sz="4400" dirty="0" smtClean="0"/>
              <a:t>Locke on </a:t>
            </a:r>
            <a:r>
              <a:rPr lang="en-US" sz="4400" dirty="0" smtClean="0">
                <a:solidFill>
                  <a:srgbClr val="C00000"/>
                </a:solidFill>
              </a:rPr>
              <a:t>independence of judgment</a:t>
            </a:r>
            <a:r>
              <a:rPr lang="en-US" sz="4400" dirty="0" smtClean="0"/>
              <a:t>:</a:t>
            </a:r>
            <a:endParaRPr lang="en-US" sz="4400" dirty="0">
              <a:solidFill>
                <a:srgbClr val="C00000"/>
              </a:solidFill>
            </a:endParaRPr>
          </a:p>
        </p:txBody>
      </p:sp>
    </p:spTree>
    <p:extLst>
      <p:ext uri="{BB962C8B-B14F-4D97-AF65-F5344CB8AC3E}">
        <p14:creationId xmlns:p14="http://schemas.microsoft.com/office/powerpoint/2010/main" val="4036938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Locke, </a:t>
            </a:r>
            <a:r>
              <a:rPr lang="en-US" dirty="0" smtClean="0">
                <a:solidFill>
                  <a:srgbClr val="C00000"/>
                </a:solidFill>
              </a:rPr>
              <a:t>continued</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002060"/>
                </a:solidFill>
              </a:rPr>
              <a:t>The</a:t>
            </a:r>
            <a:r>
              <a:rPr lang="en-US" dirty="0"/>
              <a:t> floating of other men’s opinions in our brains, makes us not one jot the more knowing, though they happen to be true. ... </a:t>
            </a:r>
            <a:r>
              <a:rPr lang="en-US" dirty="0">
                <a:solidFill>
                  <a:srgbClr val="002060"/>
                </a:solidFill>
              </a:rPr>
              <a:t>Aristotle</a:t>
            </a:r>
            <a:r>
              <a:rPr lang="en-US" dirty="0"/>
              <a:t> was certainly a knowing man, but nobody ever thought him so because he blindly embraced, and confidently vented the opinions of another. … </a:t>
            </a:r>
            <a:r>
              <a:rPr lang="en-US" dirty="0">
                <a:solidFill>
                  <a:srgbClr val="002060"/>
                </a:solidFill>
              </a:rPr>
              <a:t>In</a:t>
            </a:r>
            <a:r>
              <a:rPr lang="en-US" dirty="0"/>
              <a:t> the sciences, every one has so much as he really knows and comprehends. </a:t>
            </a:r>
            <a:r>
              <a:rPr lang="en-US" dirty="0">
                <a:solidFill>
                  <a:srgbClr val="002060"/>
                </a:solidFill>
              </a:rPr>
              <a:t>What</a:t>
            </a:r>
            <a:r>
              <a:rPr lang="en-US" dirty="0"/>
              <a:t> he believes only, and takes upon trust, are but shreds</a:t>
            </a:r>
            <a:r>
              <a:rPr lang="en-US" dirty="0" smtClean="0"/>
              <a:t>.” </a:t>
            </a:r>
            <a:r>
              <a:rPr lang="en-US" sz="2200" dirty="0" smtClean="0"/>
              <a:t>(</a:t>
            </a:r>
            <a:r>
              <a:rPr lang="en-US" sz="2200" i="1" dirty="0" smtClean="0"/>
              <a:t>Essay Concerning Human Understanding</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25</a:t>
            </a:fld>
            <a:endParaRPr lang="en-US" dirty="0"/>
          </a:p>
        </p:txBody>
      </p:sp>
    </p:spTree>
    <p:extLst>
      <p:ext uri="{BB962C8B-B14F-4D97-AF65-F5344CB8AC3E}">
        <p14:creationId xmlns:p14="http://schemas.microsoft.com/office/powerpoint/2010/main" val="1823740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8044" y="381000"/>
            <a:ext cx="3657600" cy="952500"/>
          </a:xfrm>
        </p:spPr>
        <p:txBody>
          <a:bodyPr>
            <a:normAutofit fontScale="90000"/>
          </a:bodyPr>
          <a:lstStyle/>
          <a:p>
            <a:r>
              <a:rPr lang="en-US" dirty="0" smtClean="0"/>
              <a:t>Isaac </a:t>
            </a:r>
            <a:r>
              <a:rPr lang="en-US" dirty="0" smtClean="0">
                <a:solidFill>
                  <a:srgbClr val="C00000"/>
                </a:solidFill>
              </a:rPr>
              <a:t>Newton </a:t>
            </a:r>
            <a:br>
              <a:rPr lang="en-US" dirty="0" smtClean="0">
                <a:solidFill>
                  <a:srgbClr val="C00000"/>
                </a:solidFill>
              </a:rPr>
            </a:br>
            <a:r>
              <a:rPr lang="en-US" sz="2700" dirty="0" smtClean="0"/>
              <a:t>(1642-1727)</a:t>
            </a:r>
            <a:endParaRPr lang="en-US" sz="27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79431"/>
            <a:ext cx="3106888" cy="4267200"/>
          </a:xfrm>
          <a:prstGeom prst="rect">
            <a:avLst/>
          </a:prstGeom>
        </p:spPr>
      </p:pic>
      <p:sp>
        <p:nvSpPr>
          <p:cNvPr id="4" name="TextBox 3"/>
          <p:cNvSpPr txBox="1"/>
          <p:nvPr/>
        </p:nvSpPr>
        <p:spPr>
          <a:xfrm>
            <a:off x="3973132" y="685800"/>
            <a:ext cx="4953000" cy="5539978"/>
          </a:xfrm>
          <a:prstGeom prst="rect">
            <a:avLst/>
          </a:prstGeom>
          <a:noFill/>
        </p:spPr>
        <p:txBody>
          <a:bodyPr wrap="square" rtlCol="0">
            <a:spAutoFit/>
          </a:bodyPr>
          <a:lstStyle/>
          <a:p>
            <a:r>
              <a:rPr lang="en-US" sz="2800" dirty="0"/>
              <a:t>“But hitherto I have not been able to discover the cause of those properties of gravity from phenomena, and I frame no hypotheses; for whatever is not deduced from the phenomena is to be called a hypothesis; and hypotheses, whether metaphysical or physical, whether of occult qualities or mechanical, have no place in experimental philosophy.” </a:t>
            </a:r>
            <a:r>
              <a:rPr lang="en-US" dirty="0"/>
              <a:t>(</a:t>
            </a:r>
            <a:r>
              <a:rPr lang="en-US" i="1" dirty="0"/>
              <a:t>Principia Mathematica</a:t>
            </a:r>
            <a:r>
              <a:rPr lang="en-US" dirty="0"/>
              <a:t>, “General Scholium”) </a:t>
            </a:r>
          </a:p>
        </p:txBody>
      </p:sp>
    </p:spTree>
    <p:extLst>
      <p:ext uri="{BB962C8B-B14F-4D97-AF65-F5344CB8AC3E}">
        <p14:creationId xmlns:p14="http://schemas.microsoft.com/office/powerpoint/2010/main" val="229501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066800"/>
            <a:ext cx="3276600" cy="1143000"/>
          </a:xfrm>
        </p:spPr>
        <p:txBody>
          <a:bodyPr/>
          <a:lstStyle/>
          <a:p>
            <a:r>
              <a:rPr lang="en-US" sz="5400" dirty="0" smtClean="0">
                <a:solidFill>
                  <a:srgbClr val="C00000"/>
                </a:solidFill>
              </a:rPr>
              <a:t>Deism</a:t>
            </a:r>
            <a:endParaRPr lang="en-US" sz="5400" dirty="0">
              <a:solidFill>
                <a:srgbClr val="C00000"/>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27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65090"/>
            <a:ext cx="4724400" cy="6453530"/>
          </a:xfrm>
          <a:prstGeom prst="rect">
            <a:avLst/>
          </a:prstGeom>
        </p:spPr>
      </p:pic>
      <p:sp>
        <p:nvSpPr>
          <p:cNvPr id="5" name="TextBox 4"/>
          <p:cNvSpPr txBox="1"/>
          <p:nvPr/>
        </p:nvSpPr>
        <p:spPr>
          <a:xfrm>
            <a:off x="486177" y="4114800"/>
            <a:ext cx="2895600" cy="1384995"/>
          </a:xfrm>
          <a:prstGeom prst="rect">
            <a:avLst/>
          </a:prstGeom>
          <a:noFill/>
        </p:spPr>
        <p:txBody>
          <a:bodyPr wrap="square" rtlCol="0">
            <a:spAutoFit/>
          </a:bodyPr>
          <a:lstStyle/>
          <a:p>
            <a:r>
              <a:rPr lang="en-US" sz="2800" dirty="0" smtClean="0"/>
              <a:t>William Blake, </a:t>
            </a:r>
            <a:r>
              <a:rPr lang="en-US" sz="2800" i="1" dirty="0" smtClean="0"/>
              <a:t>The </a:t>
            </a:r>
            <a:r>
              <a:rPr lang="en-US" sz="2800" i="1" dirty="0"/>
              <a:t>Ancient of </a:t>
            </a:r>
            <a:r>
              <a:rPr lang="en-US" sz="2800" i="1" dirty="0" smtClean="0"/>
              <a:t>Days </a:t>
            </a:r>
            <a:r>
              <a:rPr lang="en-US" sz="2800" dirty="0" smtClean="0"/>
              <a:t>(1794)</a:t>
            </a:r>
            <a:endParaRPr lang="en-US" sz="2800" dirty="0"/>
          </a:p>
        </p:txBody>
      </p:sp>
    </p:spTree>
    <p:extLst>
      <p:ext uri="{BB962C8B-B14F-4D97-AF65-F5344CB8AC3E}">
        <p14:creationId xmlns:p14="http://schemas.microsoft.com/office/powerpoint/2010/main" val="4113399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81000"/>
            <a:ext cx="4783428" cy="1143000"/>
          </a:xfrm>
        </p:spPr>
        <p:txBody>
          <a:bodyPr/>
          <a:lstStyle/>
          <a:p>
            <a:r>
              <a:rPr lang="en-US" dirty="0" smtClean="0"/>
              <a:t>Thomas </a:t>
            </a:r>
            <a:r>
              <a:rPr lang="en-US" dirty="0" smtClean="0">
                <a:solidFill>
                  <a:srgbClr val="C00000"/>
                </a:solidFill>
              </a:rPr>
              <a:t>Jefferson</a:t>
            </a:r>
            <a:endParaRPr lang="en-US" dirty="0">
              <a:solidFill>
                <a:srgbClr val="C00000"/>
              </a:solidFill>
            </a:endParaRPr>
          </a:p>
        </p:txBody>
      </p:sp>
      <p:sp>
        <p:nvSpPr>
          <p:cNvPr id="3" name="Content Placeholder 2"/>
          <p:cNvSpPr>
            <a:spLocks noGrp="1"/>
          </p:cNvSpPr>
          <p:nvPr>
            <p:ph idx="1"/>
          </p:nvPr>
        </p:nvSpPr>
        <p:spPr>
          <a:xfrm>
            <a:off x="457200" y="1371600"/>
            <a:ext cx="3886200" cy="4495799"/>
          </a:xfrm>
        </p:spPr>
        <p:txBody>
          <a:bodyPr>
            <a:normAutofit/>
          </a:bodyPr>
          <a:lstStyle/>
          <a:p>
            <a:pPr marL="0" indent="0">
              <a:buNone/>
            </a:pPr>
            <a:r>
              <a:rPr lang="en-US" dirty="0"/>
              <a:t>“</a:t>
            </a:r>
            <a:r>
              <a:rPr lang="en-US" dirty="0">
                <a:solidFill>
                  <a:srgbClr val="C00000"/>
                </a:solidFill>
              </a:rPr>
              <a:t>Question with boldness </a:t>
            </a:r>
            <a:r>
              <a:rPr lang="en-US" dirty="0"/>
              <a:t>even the existence of a God; because, if there be one, he must more approve of the homage of </a:t>
            </a:r>
            <a:r>
              <a:rPr lang="en-US" dirty="0">
                <a:solidFill>
                  <a:srgbClr val="C00000"/>
                </a:solidFill>
              </a:rPr>
              <a:t>reason</a:t>
            </a:r>
            <a:r>
              <a:rPr lang="en-US" dirty="0"/>
              <a:t>, than that of blindfolded </a:t>
            </a:r>
            <a:r>
              <a:rPr lang="en-US" dirty="0" smtClean="0"/>
              <a:t>fear.”</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362200"/>
            <a:ext cx="3979724" cy="2710159"/>
          </a:xfrm>
          <a:prstGeom prst="rect">
            <a:avLst/>
          </a:prstGeom>
        </p:spPr>
      </p:pic>
    </p:spTree>
    <p:extLst>
      <p:ext uri="{BB962C8B-B14F-4D97-AF65-F5344CB8AC3E}">
        <p14:creationId xmlns:p14="http://schemas.microsoft.com/office/powerpoint/2010/main" val="2090141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a:t>
            </a:r>
            <a:r>
              <a:rPr lang="en-US" dirty="0" smtClean="0">
                <a:solidFill>
                  <a:srgbClr val="C00000"/>
                </a:solidFill>
              </a:rPr>
              <a:t>religious</a:t>
            </a:r>
            <a:r>
              <a:rPr lang="en-US" dirty="0" smtClean="0"/>
              <a:t> belief</a:t>
            </a:r>
            <a:endParaRPr lang="en-US" dirty="0"/>
          </a:p>
        </p:txBody>
      </p:sp>
      <p:sp>
        <p:nvSpPr>
          <p:cNvPr id="3" name="Content Placeholder 2"/>
          <p:cNvSpPr>
            <a:spLocks noGrp="1"/>
          </p:cNvSpPr>
          <p:nvPr>
            <p:ph idx="1"/>
          </p:nvPr>
        </p:nvSpPr>
        <p:spPr/>
        <p:txBody>
          <a:bodyPr/>
          <a:lstStyle/>
          <a:p>
            <a:pPr marL="0" indent="0">
              <a:buNone/>
            </a:pPr>
            <a:r>
              <a:rPr lang="en-US" dirty="0" smtClean="0"/>
              <a:t>“At </a:t>
            </a:r>
            <a:r>
              <a:rPr lang="en-US" dirty="0"/>
              <a:t>the time of the founding, historians estimate that </a:t>
            </a:r>
            <a:r>
              <a:rPr lang="en-US" dirty="0">
                <a:solidFill>
                  <a:srgbClr val="C00000"/>
                </a:solidFill>
              </a:rPr>
              <a:t>only about 17% </a:t>
            </a:r>
            <a:r>
              <a:rPr lang="en-US" dirty="0"/>
              <a:t>of Americans professed formal religious adherence, a historic low point. The framers were </a:t>
            </a:r>
            <a:r>
              <a:rPr lang="en-US" dirty="0">
                <a:solidFill>
                  <a:srgbClr val="C00000"/>
                </a:solidFill>
              </a:rPr>
              <a:t>deists</a:t>
            </a:r>
            <a:r>
              <a:rPr lang="en-US" dirty="0"/>
              <a:t>, who believed in a divine providence knowable only through </a:t>
            </a:r>
            <a:r>
              <a:rPr lang="en-US" dirty="0">
                <a:solidFill>
                  <a:srgbClr val="C00000"/>
                </a:solidFill>
              </a:rPr>
              <a:t>reason</a:t>
            </a:r>
            <a:r>
              <a:rPr lang="en-US" dirty="0"/>
              <a:t> and </a:t>
            </a:r>
            <a:r>
              <a:rPr lang="en-US" dirty="0">
                <a:solidFill>
                  <a:srgbClr val="C00000"/>
                </a:solidFill>
              </a:rPr>
              <a:t>experience</a:t>
            </a:r>
            <a:r>
              <a:rPr lang="en-US" dirty="0"/>
              <a:t> and </a:t>
            </a:r>
            <a:r>
              <a:rPr lang="en-US" dirty="0">
                <a:solidFill>
                  <a:srgbClr val="C00000"/>
                </a:solidFill>
              </a:rPr>
              <a:t>not prone to intervene</a:t>
            </a:r>
            <a:r>
              <a:rPr lang="en-US" dirty="0"/>
              <a:t> in the affairs of men</a:t>
            </a:r>
            <a:r>
              <a:rPr lang="en-US" dirty="0" smtClean="0"/>
              <a:t>.”</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29</a:t>
            </a:fld>
            <a:endParaRPr lang="en-US" dirty="0"/>
          </a:p>
        </p:txBody>
      </p:sp>
    </p:spTree>
    <p:extLst>
      <p:ext uri="{BB962C8B-B14F-4D97-AF65-F5344CB8AC3E}">
        <p14:creationId xmlns:p14="http://schemas.microsoft.com/office/powerpoint/2010/main" val="186875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6430962"/>
          </a:xfrm>
        </p:spPr>
        <p:txBody>
          <a:bodyPr>
            <a:normAutofit fontScale="90000"/>
          </a:bodyPr>
          <a:lstStyle/>
          <a:p>
            <a:r>
              <a:rPr lang="en-US" dirty="0" smtClean="0"/>
              <a:t>Science</a:t>
            </a:r>
            <a:br>
              <a:rPr lang="en-US" dirty="0" smtClean="0"/>
            </a:br>
            <a:r>
              <a:rPr lang="en-US" dirty="0" smtClean="0">
                <a:solidFill>
                  <a:srgbClr val="002060"/>
                </a:solidFill>
              </a:rPr>
              <a:t>Philosophy</a:t>
            </a:r>
            <a:r>
              <a:rPr lang="en-US" dirty="0" smtClean="0"/>
              <a:t/>
            </a:r>
            <a:br>
              <a:rPr lang="en-US" dirty="0" smtClean="0"/>
            </a:br>
            <a:r>
              <a:rPr lang="en-US" dirty="0" smtClean="0"/>
              <a:t>Arts</a:t>
            </a:r>
            <a:br>
              <a:rPr lang="en-US" dirty="0" smtClean="0"/>
            </a:br>
            <a:r>
              <a:rPr lang="en-US" dirty="0" smtClean="0">
                <a:solidFill>
                  <a:srgbClr val="002060"/>
                </a:solidFill>
              </a:rPr>
              <a:t>Engineering</a:t>
            </a:r>
            <a:r>
              <a:rPr lang="en-US" dirty="0" smtClean="0"/>
              <a:t/>
            </a:r>
            <a:br>
              <a:rPr lang="en-US" dirty="0" smtClean="0"/>
            </a:br>
            <a:r>
              <a:rPr lang="en-US" dirty="0" smtClean="0"/>
              <a:t>Morals</a:t>
            </a:r>
            <a:br>
              <a:rPr lang="en-US" dirty="0" smtClean="0"/>
            </a:br>
            <a:r>
              <a:rPr lang="en-US" dirty="0" smtClean="0">
                <a:solidFill>
                  <a:srgbClr val="002060"/>
                </a:solidFill>
              </a:rPr>
              <a:t>Culture</a:t>
            </a:r>
            <a:r>
              <a:rPr lang="en-US" dirty="0" smtClean="0"/>
              <a:t/>
            </a:r>
            <a:br>
              <a:rPr lang="en-US" dirty="0" smtClean="0"/>
            </a:br>
            <a:r>
              <a:rPr lang="en-US" dirty="0" smtClean="0"/>
              <a:t>Medicine</a:t>
            </a:r>
            <a:br>
              <a:rPr lang="en-US" dirty="0" smtClean="0"/>
            </a:br>
            <a:r>
              <a:rPr lang="en-US" dirty="0" smtClean="0">
                <a:solidFill>
                  <a:srgbClr val="002060"/>
                </a:solidFill>
              </a:rPr>
              <a:t>Music</a:t>
            </a:r>
            <a:r>
              <a:rPr lang="en-US" dirty="0" smtClean="0"/>
              <a:t/>
            </a:r>
            <a:br>
              <a:rPr lang="en-US" dirty="0" smtClean="0"/>
            </a:br>
            <a:r>
              <a:rPr lang="en-US" dirty="0" smtClean="0"/>
              <a:t>Hygiene</a:t>
            </a:r>
            <a:br>
              <a:rPr lang="en-US" dirty="0" smtClean="0"/>
            </a:br>
            <a:r>
              <a:rPr lang="en-US" dirty="0" smtClean="0">
                <a:solidFill>
                  <a:srgbClr val="002060"/>
                </a:solidFill>
              </a:rPr>
              <a:t>Exploration</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dirty="0"/>
          </a:p>
        </p:txBody>
      </p:sp>
    </p:spTree>
    <p:extLst>
      <p:ext uri="{BB962C8B-B14F-4D97-AF65-F5344CB8AC3E}">
        <p14:creationId xmlns:p14="http://schemas.microsoft.com/office/powerpoint/2010/main" val="1865147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609600"/>
            <a:ext cx="4038600" cy="792162"/>
          </a:xfrm>
        </p:spPr>
        <p:txBody>
          <a:bodyPr/>
          <a:lstStyle/>
          <a:p>
            <a:r>
              <a:rPr lang="en-US" dirty="0"/>
              <a:t>Matthew </a:t>
            </a:r>
            <a:r>
              <a:rPr lang="en-US" dirty="0">
                <a:solidFill>
                  <a:srgbClr val="C00000"/>
                </a:solidFill>
              </a:rPr>
              <a:t>Tindal</a:t>
            </a:r>
          </a:p>
        </p:txBody>
      </p:sp>
      <p:sp>
        <p:nvSpPr>
          <p:cNvPr id="3" name="Content Placeholder 2"/>
          <p:cNvSpPr>
            <a:spLocks noGrp="1"/>
          </p:cNvSpPr>
          <p:nvPr>
            <p:ph idx="1"/>
          </p:nvPr>
        </p:nvSpPr>
        <p:spPr>
          <a:xfrm>
            <a:off x="381000" y="838200"/>
            <a:ext cx="4724400" cy="5715000"/>
          </a:xfrm>
        </p:spPr>
        <p:txBody>
          <a:bodyPr>
            <a:normAutofit fontScale="85000" lnSpcReduction="10000"/>
          </a:bodyPr>
          <a:lstStyle/>
          <a:p>
            <a:pPr marL="0" indent="0">
              <a:buNone/>
            </a:pPr>
            <a:r>
              <a:rPr lang="en-US" sz="3300" dirty="0" smtClean="0"/>
              <a:t>England’s </a:t>
            </a:r>
            <a:r>
              <a:rPr lang="en-US" sz="3300" dirty="0"/>
              <a:t>most influential </a:t>
            </a:r>
            <a:r>
              <a:rPr lang="en-US" sz="3300" dirty="0" smtClean="0">
                <a:solidFill>
                  <a:srgbClr val="C00000"/>
                </a:solidFill>
              </a:rPr>
              <a:t>deist</a:t>
            </a:r>
            <a:r>
              <a:rPr lang="en-US" sz="3300" dirty="0" smtClean="0"/>
              <a:t>. </a:t>
            </a:r>
          </a:p>
          <a:p>
            <a:pPr marL="0" indent="0">
              <a:buNone/>
            </a:pPr>
            <a:r>
              <a:rPr lang="en-US" sz="3300" dirty="0" smtClean="0"/>
              <a:t>God made man with the capacity for </a:t>
            </a:r>
            <a:r>
              <a:rPr lang="en-US" sz="3300" dirty="0" smtClean="0">
                <a:solidFill>
                  <a:srgbClr val="C00000"/>
                </a:solidFill>
              </a:rPr>
              <a:t>natural </a:t>
            </a:r>
            <a:r>
              <a:rPr lang="en-US" sz="3300" dirty="0">
                <a:solidFill>
                  <a:srgbClr val="C00000"/>
                </a:solidFill>
              </a:rPr>
              <a:t>pleasure </a:t>
            </a:r>
            <a:r>
              <a:rPr lang="en-US" sz="3300" dirty="0"/>
              <a:t>and avoidance of </a:t>
            </a:r>
            <a:r>
              <a:rPr lang="en-US" sz="3300" dirty="0">
                <a:solidFill>
                  <a:srgbClr val="C00000"/>
                </a:solidFill>
              </a:rPr>
              <a:t>natural </a:t>
            </a:r>
            <a:r>
              <a:rPr lang="en-US" sz="3300" dirty="0" smtClean="0">
                <a:solidFill>
                  <a:srgbClr val="C00000"/>
                </a:solidFill>
              </a:rPr>
              <a:t>pain</a:t>
            </a:r>
            <a:r>
              <a:rPr lang="en-US" sz="3300" dirty="0" smtClean="0"/>
              <a:t>.</a:t>
            </a:r>
          </a:p>
          <a:p>
            <a:pPr marL="0" indent="0">
              <a:buNone/>
            </a:pPr>
            <a:r>
              <a:rPr lang="en-US" sz="3300" dirty="0" smtClean="0"/>
              <a:t>Natural pleasure and pain the standard of </a:t>
            </a:r>
            <a:r>
              <a:rPr lang="en-US" sz="3300" dirty="0" smtClean="0">
                <a:solidFill>
                  <a:srgbClr val="C00000"/>
                </a:solidFill>
              </a:rPr>
              <a:t>good</a:t>
            </a:r>
            <a:r>
              <a:rPr lang="en-US" sz="3300" dirty="0" smtClean="0"/>
              <a:t> and </a:t>
            </a:r>
            <a:r>
              <a:rPr lang="en-US" sz="3300" dirty="0" smtClean="0">
                <a:solidFill>
                  <a:srgbClr val="C00000"/>
                </a:solidFill>
              </a:rPr>
              <a:t>bad</a:t>
            </a:r>
            <a:r>
              <a:rPr lang="en-US" sz="3300" dirty="0" smtClean="0"/>
              <a:t>.</a:t>
            </a:r>
          </a:p>
          <a:p>
            <a:pPr marL="0" indent="0">
              <a:buNone/>
            </a:pPr>
            <a:r>
              <a:rPr lang="en-US" sz="3300" dirty="0" smtClean="0"/>
              <a:t>So: “nothing </a:t>
            </a:r>
            <a:r>
              <a:rPr lang="en-US" sz="3300" dirty="0"/>
              <a:t>can be a part of the divine law, but what tends to promote </a:t>
            </a:r>
            <a:r>
              <a:rPr lang="en-US" sz="3300" dirty="0">
                <a:solidFill>
                  <a:srgbClr val="C00000"/>
                </a:solidFill>
              </a:rPr>
              <a:t>the common interest and mutual happiness of his rational creatures</a:t>
            </a:r>
            <a:r>
              <a:rPr lang="en-US" sz="3300" dirty="0" smtClean="0"/>
              <a:t>.”</a:t>
            </a:r>
            <a:r>
              <a:rPr lang="en-US" sz="3300" i="1" dirty="0"/>
              <a:t> </a:t>
            </a:r>
            <a:endParaRPr lang="en-US" sz="3300" i="1" dirty="0" smtClean="0"/>
          </a:p>
          <a:p>
            <a:pPr marL="0" indent="0">
              <a:buNone/>
            </a:pPr>
            <a:r>
              <a:rPr lang="en-US" sz="2100" i="1" dirty="0" smtClean="0"/>
              <a:t>(Christianity </a:t>
            </a:r>
            <a:r>
              <a:rPr lang="en-US" sz="2100" i="1" dirty="0"/>
              <a:t>as Old as the </a:t>
            </a:r>
            <a:r>
              <a:rPr lang="en-US" sz="2100" i="1" dirty="0" smtClean="0"/>
              <a:t>Creation</a:t>
            </a:r>
            <a:r>
              <a:rPr lang="en-US" sz="2100" dirty="0" smtClean="0"/>
              <a:t>, 1730</a:t>
            </a:r>
            <a:r>
              <a:rPr lang="en-US" sz="2100" dirty="0"/>
              <a:t>)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676400"/>
            <a:ext cx="3352800" cy="4157752"/>
          </a:xfrm>
          <a:prstGeom prst="rect">
            <a:avLst/>
          </a:prstGeom>
        </p:spPr>
      </p:pic>
    </p:spTree>
    <p:extLst>
      <p:ext uri="{BB962C8B-B14F-4D97-AF65-F5344CB8AC3E}">
        <p14:creationId xmlns:p14="http://schemas.microsoft.com/office/powerpoint/2010/main" val="3068195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The pursuit of </a:t>
            </a:r>
            <a:r>
              <a:rPr lang="en-US" dirty="0" smtClean="0">
                <a:solidFill>
                  <a:srgbClr val="C00000"/>
                </a:solidFill>
              </a:rPr>
              <a:t>happiness</a:t>
            </a:r>
            <a:endParaRPr lang="en-US" dirty="0">
              <a:solidFill>
                <a:srgbClr val="C00000"/>
              </a:solidFill>
            </a:endParaRPr>
          </a:p>
        </p:txBody>
      </p:sp>
      <p:sp>
        <p:nvSpPr>
          <p:cNvPr id="3" name="Content Placeholder 2"/>
          <p:cNvSpPr>
            <a:spLocks noGrp="1"/>
          </p:cNvSpPr>
          <p:nvPr>
            <p:ph idx="1"/>
          </p:nvPr>
        </p:nvSpPr>
        <p:spPr>
          <a:xfrm>
            <a:off x="4800600" y="2057019"/>
            <a:ext cx="3886200" cy="3886200"/>
          </a:xfrm>
        </p:spPr>
        <p:txBody>
          <a:bodyPr>
            <a:normAutofit/>
          </a:bodyPr>
          <a:lstStyle/>
          <a:p>
            <a:pPr marL="0" indent="0">
              <a:buNone/>
            </a:pPr>
            <a:r>
              <a:rPr lang="en-US" sz="3600" dirty="0"/>
              <a:t>“</a:t>
            </a:r>
            <a:r>
              <a:rPr lang="en-US" sz="3600" dirty="0">
                <a:solidFill>
                  <a:srgbClr val="C00000"/>
                </a:solidFill>
              </a:rPr>
              <a:t>Beer</a:t>
            </a:r>
            <a:r>
              <a:rPr lang="en-US" sz="3600" dirty="0"/>
              <a:t> is proof that God loves us and wants us to be </a:t>
            </a:r>
            <a:r>
              <a:rPr lang="en-US" sz="3600" dirty="0" smtClean="0"/>
              <a:t>happy.”</a:t>
            </a:r>
          </a:p>
          <a:p>
            <a:pPr marL="0" indent="0" algn="r">
              <a:buNone/>
            </a:pPr>
            <a:r>
              <a:rPr lang="en-US" sz="3600" dirty="0" smtClean="0"/>
              <a:t>Ben Franklin</a:t>
            </a:r>
            <a:endParaRPr lang="en-US" sz="36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361941"/>
            <a:ext cx="3530236" cy="4752304"/>
          </a:xfrm>
          <a:prstGeom prst="rect">
            <a:avLst/>
          </a:prstGeom>
        </p:spPr>
      </p:pic>
    </p:spTree>
    <p:extLst>
      <p:ext uri="{BB962C8B-B14F-4D97-AF65-F5344CB8AC3E}">
        <p14:creationId xmlns:p14="http://schemas.microsoft.com/office/powerpoint/2010/main" val="3172374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7916"/>
            <a:ext cx="7924799" cy="6582168"/>
          </a:xfrm>
          <a:prstGeom prst="rect">
            <a:avLst/>
          </a:prstGeom>
        </p:spPr>
      </p:pic>
    </p:spTree>
    <p:extLst>
      <p:ext uri="{BB962C8B-B14F-4D97-AF65-F5344CB8AC3E}">
        <p14:creationId xmlns:p14="http://schemas.microsoft.com/office/powerpoint/2010/main" val="3659574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33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11502942"/>
              </p:ext>
            </p:extLst>
          </p:nvPr>
        </p:nvGraphicFramePr>
        <p:xfrm>
          <a:off x="990600" y="457198"/>
          <a:ext cx="6934200" cy="5638802"/>
        </p:xfrm>
        <a:graphic>
          <a:graphicData uri="http://schemas.openxmlformats.org/drawingml/2006/table">
            <a:tbl>
              <a:tblPr/>
              <a:tblGrid>
                <a:gridCol w="1846301"/>
                <a:gridCol w="2184555"/>
                <a:gridCol w="2903344"/>
              </a:tblGrid>
              <a:tr h="308372">
                <a:tc gridSpan="2">
                  <a:txBody>
                    <a:bodyPr/>
                    <a:lstStyle/>
                    <a:p>
                      <a:pPr marL="0" marR="0">
                        <a:spcBef>
                          <a:spcPts val="0"/>
                        </a:spcBef>
                        <a:spcAft>
                          <a:spcPts val="0"/>
                        </a:spcAft>
                      </a:pPr>
                      <a:r>
                        <a:rPr lang="en-US" sz="1400" b="1" dirty="0">
                          <a:effectLst/>
                          <a:latin typeface="Calibri"/>
                          <a:ea typeface="Times New Roman"/>
                          <a:cs typeface="Times New Roman"/>
                        </a:rPr>
                        <a:t>What formerly caused misery and conflict</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400" b="1" dirty="0">
                          <a:solidFill>
                            <a:srgbClr val="7030A0"/>
                          </a:solidFill>
                          <a:effectLst/>
                          <a:latin typeface="Calibri"/>
                          <a:ea typeface="Times New Roman"/>
                          <a:cs typeface="Times New Roman"/>
                        </a:rPr>
                        <a:t>The Enlightenment</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72">
                <a:tc>
                  <a:txBody>
                    <a:bodyPr/>
                    <a:lstStyle/>
                    <a:p>
                      <a:pPr marL="0" marR="0">
                        <a:spcBef>
                          <a:spcPts val="0"/>
                        </a:spcBef>
                        <a:spcAft>
                          <a:spcPts val="0"/>
                        </a:spcAft>
                      </a:pPr>
                      <a:r>
                        <a:rPr lang="en-US" sz="1400" b="1" i="1" dirty="0">
                          <a:solidFill>
                            <a:srgbClr val="C00000"/>
                          </a:solidFill>
                          <a:effectLst/>
                          <a:latin typeface="Calibri"/>
                          <a:ea typeface="Times New Roman"/>
                          <a:cs typeface="Times New Roman"/>
                        </a:rPr>
                        <a:t>Symptom </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i="1" dirty="0">
                          <a:solidFill>
                            <a:srgbClr val="FFC000"/>
                          </a:solidFill>
                          <a:effectLst/>
                          <a:latin typeface="Calibri"/>
                          <a:ea typeface="Times New Roman"/>
                          <a:cs typeface="Times New Roman"/>
                        </a:rPr>
                        <a:t>Cause</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i="1" dirty="0">
                          <a:solidFill>
                            <a:srgbClr val="7030A0"/>
                          </a:solidFill>
                          <a:effectLst/>
                          <a:latin typeface="Calibri"/>
                          <a:ea typeface="Times New Roman"/>
                          <a:cs typeface="Times New Roman"/>
                        </a:rPr>
                        <a:t>Solutions</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638">
                <a:tc>
                  <a:txBody>
                    <a:bodyPr/>
                    <a:lstStyle/>
                    <a:p>
                      <a:pPr marL="0" marR="0">
                        <a:spcBef>
                          <a:spcPts val="0"/>
                        </a:spcBef>
                        <a:spcAft>
                          <a:spcPts val="0"/>
                        </a:spcAft>
                      </a:pPr>
                      <a:r>
                        <a:rPr lang="en-US" sz="1200" dirty="0">
                          <a:effectLst/>
                          <a:latin typeface="Calibri"/>
                          <a:ea typeface="Times New Roman"/>
                          <a:cs typeface="Times New Roman"/>
                        </a:rPr>
                        <a:t>Mass ignorance</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a:ea typeface="Times New Roman"/>
                          <a:cs typeface="Times New Roman"/>
                        </a:rPr>
                        <a:t>Intellectual authoritarianism  </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latin typeface="Calibri"/>
                          <a:ea typeface="Times New Roman"/>
                          <a:cs typeface="Times New Roman"/>
                        </a:rPr>
                        <a:t>Individual reason, literacy, education</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956">
                <a:tc>
                  <a:txBody>
                    <a:bodyPr/>
                    <a:lstStyle/>
                    <a:p>
                      <a:pPr marL="0" marR="0">
                        <a:spcBef>
                          <a:spcPts val="0"/>
                        </a:spcBef>
                        <a:spcAft>
                          <a:spcPts val="0"/>
                        </a:spcAft>
                      </a:pPr>
                      <a:r>
                        <a:rPr lang="en-US" sz="1200" dirty="0">
                          <a:effectLst/>
                          <a:latin typeface="Calibri"/>
                          <a:ea typeface="Times New Roman"/>
                          <a:cs typeface="Times New Roman"/>
                        </a:rPr>
                        <a:t>Feeling the world mysterious, frightening</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a:ea typeface="Times New Roman"/>
                          <a:cs typeface="Times New Roman"/>
                        </a:rPr>
                        <a:t>Whimsical supernaturalism  </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latin typeface="Calibri"/>
                          <a:ea typeface="Times New Roman"/>
                          <a:cs typeface="Times New Roman"/>
                        </a:rPr>
                        <a:t>Natural cause and effect intelligibility, prediction, control. Science. </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638">
                <a:tc>
                  <a:txBody>
                    <a:bodyPr/>
                    <a:lstStyle/>
                    <a:p>
                      <a:pPr marL="0" marR="0">
                        <a:spcBef>
                          <a:spcPts val="0"/>
                        </a:spcBef>
                        <a:spcAft>
                          <a:spcPts val="0"/>
                        </a:spcAft>
                      </a:pPr>
                      <a:r>
                        <a:rPr lang="en-US" sz="1200" dirty="0">
                          <a:effectLst/>
                          <a:latin typeface="Calibri"/>
                          <a:ea typeface="Times New Roman"/>
                          <a:cs typeface="Times New Roman"/>
                        </a:rPr>
                        <a:t>Being at the mercy of nature</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a:ea typeface="Times New Roman"/>
                          <a:cs typeface="Times New Roman"/>
                        </a:rPr>
                        <a:t>Faith, ignorance, and superstition</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latin typeface="Calibri"/>
                          <a:ea typeface="Times New Roman"/>
                          <a:cs typeface="Times New Roman"/>
                        </a:rPr>
                        <a:t>Reason, science, technology</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956">
                <a:tc>
                  <a:txBody>
                    <a:bodyPr/>
                    <a:lstStyle/>
                    <a:p>
                      <a:pPr marL="0" marR="0">
                        <a:spcBef>
                          <a:spcPts val="0"/>
                        </a:spcBef>
                        <a:spcAft>
                          <a:spcPts val="0"/>
                        </a:spcAft>
                      </a:pPr>
                      <a:r>
                        <a:rPr lang="en-US" sz="1200" dirty="0">
                          <a:effectLst/>
                          <a:latin typeface="Calibri"/>
                          <a:ea typeface="Times New Roman"/>
                          <a:cs typeface="Times New Roman"/>
                        </a:rPr>
                        <a:t>Stasis</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a:ea typeface="Times New Roman"/>
                          <a:cs typeface="Times New Roman"/>
                        </a:rPr>
                        <a:t>Feudal collectivism, feudal status, authoritarian hierarchy  </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latin typeface="Calibri"/>
                          <a:ea typeface="Times New Roman"/>
                          <a:cs typeface="Times New Roman"/>
                        </a:rPr>
                        <a:t>Individual freedom, individual merit, individual initiative</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638">
                <a:tc>
                  <a:txBody>
                    <a:bodyPr/>
                    <a:lstStyle/>
                    <a:p>
                      <a:pPr marL="0" marR="0">
                        <a:spcBef>
                          <a:spcPts val="0"/>
                        </a:spcBef>
                        <a:spcAft>
                          <a:spcPts val="0"/>
                        </a:spcAft>
                      </a:pPr>
                      <a:r>
                        <a:rPr lang="en-US" sz="1200" dirty="0">
                          <a:effectLst/>
                          <a:latin typeface="Calibri"/>
                          <a:ea typeface="Times New Roman"/>
                          <a:cs typeface="Times New Roman"/>
                        </a:rPr>
                        <a:t>Social conflict</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a:ea typeface="Times New Roman"/>
                          <a:cs typeface="Times New Roman"/>
                        </a:rPr>
                        <a:t>Lack of rights, conquest, dogmatism </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latin typeface="Calibri"/>
                          <a:ea typeface="Times New Roman"/>
                          <a:cs typeface="Times New Roman"/>
                        </a:rPr>
                        <a:t>Rights, trade, tolerance</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594">
                <a:tc>
                  <a:txBody>
                    <a:bodyPr/>
                    <a:lstStyle/>
                    <a:p>
                      <a:pPr marL="0" marR="0">
                        <a:spcBef>
                          <a:spcPts val="0"/>
                        </a:spcBef>
                        <a:spcAft>
                          <a:spcPts val="0"/>
                        </a:spcAft>
                      </a:pPr>
                      <a:r>
                        <a:rPr lang="en-US" sz="1200" dirty="0">
                          <a:effectLst/>
                          <a:latin typeface="Calibri"/>
                          <a:ea typeface="Times New Roman"/>
                          <a:cs typeface="Times New Roman"/>
                        </a:rPr>
                        <a:t>Poverty</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a:ea typeface="Times New Roman"/>
                          <a:cs typeface="Times New Roman"/>
                        </a:rPr>
                        <a:t>Economic: political control of assets;  conflict and war; lack of freedom (serfs); stigmas on money and work</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latin typeface="Calibri"/>
                          <a:ea typeface="Times New Roman"/>
                          <a:cs typeface="Times New Roman"/>
                        </a:rPr>
                        <a:t>Naturalistic happiness, private property and liberty: incentive, production, trade, peace</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638">
                <a:tc>
                  <a:txBody>
                    <a:bodyPr/>
                    <a:lstStyle/>
                    <a:p>
                      <a:pPr marL="0" marR="0">
                        <a:spcBef>
                          <a:spcPts val="0"/>
                        </a:spcBef>
                        <a:spcAft>
                          <a:spcPts val="0"/>
                        </a:spcAft>
                      </a:pPr>
                      <a:r>
                        <a:rPr lang="en-US" sz="1200" dirty="0">
                          <a:effectLst/>
                          <a:latin typeface="Calibri"/>
                          <a:ea typeface="Times New Roman"/>
                          <a:cs typeface="Times New Roman"/>
                        </a:rPr>
                        <a:t>Political tyranny</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a:ea typeface="Times New Roman"/>
                          <a:cs typeface="Times New Roman"/>
                        </a:rPr>
                        <a:t>Belief that individuals can’t run their own lives</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latin typeface="Calibri"/>
                          <a:ea typeface="Times New Roman"/>
                          <a:cs typeface="Times New Roman"/>
                        </a:rPr>
                        <a:t>Confidence in the power of every individual’s reason.</a:t>
                      </a:r>
                      <a:endParaRPr lang="en-US" sz="1000" dirty="0">
                        <a:effectLst/>
                        <a:latin typeface="Lucida Casu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0872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52500" y="1066800"/>
            <a:ext cx="3200400" cy="1128735"/>
          </a:xfrm>
        </p:spPr>
        <p:txBody>
          <a:bodyPr/>
          <a:lstStyle/>
          <a:p>
            <a:r>
              <a:rPr lang="en-US" dirty="0" smtClean="0">
                <a:solidFill>
                  <a:srgbClr val="C00000"/>
                </a:solidFill>
              </a:rPr>
              <a:t>Condorcet</a:t>
            </a:r>
            <a:endParaRPr lang="en-US"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295400"/>
            <a:ext cx="3421626" cy="4114800"/>
          </a:xfrm>
          <a:prstGeom prst="rect">
            <a:avLst/>
          </a:prstGeom>
        </p:spPr>
      </p:pic>
      <p:sp>
        <p:nvSpPr>
          <p:cNvPr id="4" name="TextBox 3"/>
          <p:cNvSpPr txBox="1"/>
          <p:nvPr/>
        </p:nvSpPr>
        <p:spPr>
          <a:xfrm>
            <a:off x="609600" y="2590800"/>
            <a:ext cx="3886200" cy="2677656"/>
          </a:xfrm>
          <a:prstGeom prst="rect">
            <a:avLst/>
          </a:prstGeom>
          <a:noFill/>
        </p:spPr>
        <p:txBody>
          <a:bodyPr wrap="square" rtlCol="0">
            <a:spAutoFit/>
          </a:bodyPr>
          <a:lstStyle/>
          <a:p>
            <a:pPr algn="ctr"/>
            <a:r>
              <a:rPr lang="en-US" sz="3600" dirty="0" smtClean="0"/>
              <a:t>“Sketch </a:t>
            </a:r>
            <a:r>
              <a:rPr lang="en-US" sz="3600" dirty="0"/>
              <a:t>for a Historical Picture of the Progress of the Human </a:t>
            </a:r>
            <a:r>
              <a:rPr lang="en-US" sz="3600" dirty="0" smtClean="0"/>
              <a:t>Mind”</a:t>
            </a:r>
            <a:r>
              <a:rPr lang="en-US" sz="3600" dirty="0"/>
              <a:t> </a:t>
            </a:r>
            <a:endParaRPr lang="en-US" sz="3600" dirty="0" smtClean="0"/>
          </a:p>
          <a:p>
            <a:pPr algn="ctr"/>
            <a:r>
              <a:rPr lang="en-US" sz="2400" dirty="0" smtClean="0"/>
              <a:t>(</a:t>
            </a:r>
            <a:r>
              <a:rPr lang="en-US" sz="2400" dirty="0"/>
              <a:t>1795)</a:t>
            </a:r>
          </a:p>
        </p:txBody>
      </p:sp>
    </p:spTree>
    <p:extLst>
      <p:ext uri="{BB962C8B-B14F-4D97-AF65-F5344CB8AC3E}">
        <p14:creationId xmlns:p14="http://schemas.microsoft.com/office/powerpoint/2010/main" val="3659574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021714"/>
            <a:ext cx="3429000" cy="2824229"/>
          </a:xfrm>
        </p:spPr>
        <p:txBody>
          <a:bodyPr>
            <a:normAutofit/>
          </a:bodyPr>
          <a:lstStyle/>
          <a:p>
            <a:r>
              <a:rPr lang="en-US" dirty="0" smtClean="0"/>
              <a:t>Marquis</a:t>
            </a:r>
            <a:r>
              <a:rPr lang="en-US" dirty="0" smtClean="0">
                <a:solidFill>
                  <a:srgbClr val="C00000"/>
                </a:solidFill>
              </a:rPr>
              <a:t> de Condorcet</a:t>
            </a:r>
            <a:endParaRPr lang="en-US"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990600"/>
            <a:ext cx="3276600" cy="5119687"/>
          </a:xfrm>
          <a:prstGeom prst="rect">
            <a:avLst/>
          </a:prstGeom>
        </p:spPr>
      </p:pic>
    </p:spTree>
    <p:extLst>
      <p:ext uri="{BB962C8B-B14F-4D97-AF65-F5344CB8AC3E}">
        <p14:creationId xmlns:p14="http://schemas.microsoft.com/office/powerpoint/2010/main" val="2027049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But not everyone agrees.</a:t>
            </a:r>
            <a:endParaRPr lang="en-US" dirty="0"/>
          </a:p>
        </p:txBody>
      </p:sp>
    </p:spTree>
    <p:extLst>
      <p:ext uri="{BB962C8B-B14F-4D97-AF65-F5344CB8AC3E}">
        <p14:creationId xmlns:p14="http://schemas.microsoft.com/office/powerpoint/2010/main" val="3659574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r>
              <a:rPr lang="en-US" dirty="0" smtClean="0"/>
              <a:t/>
            </a:r>
            <a:br>
              <a:rPr lang="en-US" dirty="0" smtClean="0"/>
            </a:br>
            <a:r>
              <a:rPr lang="en-US" dirty="0" smtClean="0"/>
              <a:t>Reason </a:t>
            </a:r>
            <a:r>
              <a:rPr lang="en-US" dirty="0" smtClean="0">
                <a:solidFill>
                  <a:srgbClr val="C00000"/>
                </a:solidFill>
              </a:rPr>
              <a:t>without tradition </a:t>
            </a:r>
            <a:r>
              <a:rPr lang="en-US" dirty="0" smtClean="0"/>
              <a:t>– </a:t>
            </a:r>
            <a:r>
              <a:rPr lang="en-US" dirty="0" smtClean="0"/>
              <a:t>chaos?</a:t>
            </a:r>
            <a:r>
              <a:rPr lang="en-US" dirty="0"/>
              <a:t/>
            </a:r>
            <a:br>
              <a:rPr lang="en-US" dirty="0"/>
            </a:br>
            <a:r>
              <a:rPr lang="en-US" dirty="0" smtClean="0"/>
              <a:t>Reason </a:t>
            </a:r>
            <a:r>
              <a:rPr lang="en-US" dirty="0" smtClean="0">
                <a:solidFill>
                  <a:srgbClr val="C00000"/>
                </a:solidFill>
              </a:rPr>
              <a:t>without religion </a:t>
            </a:r>
            <a:r>
              <a:rPr lang="en-US" dirty="0" smtClean="0"/>
              <a:t>– a void?</a:t>
            </a:r>
            <a:br>
              <a:rPr lang="en-US" dirty="0" smtClean="0"/>
            </a:br>
            <a:endParaRPr lang="en-US"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37</a:t>
            </a:fld>
            <a:endParaRPr lang="en-US" dirty="0"/>
          </a:p>
        </p:txBody>
      </p:sp>
    </p:spTree>
    <p:extLst>
      <p:ext uri="{BB962C8B-B14F-4D97-AF65-F5344CB8AC3E}">
        <p14:creationId xmlns:p14="http://schemas.microsoft.com/office/powerpoint/2010/main" val="1817281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sz="3600" dirty="0">
                <a:solidFill>
                  <a:srgbClr val="C00000"/>
                </a:solidFill>
              </a:rPr>
              <a:t>Conservatives</a:t>
            </a:r>
            <a:r>
              <a:rPr lang="en-US" altLang="en-US" sz="3600" dirty="0"/>
              <a:t> </a:t>
            </a:r>
            <a:r>
              <a:rPr lang="en-US" altLang="en-US" sz="3600" dirty="0" smtClean="0"/>
              <a:t>against the </a:t>
            </a:r>
            <a:r>
              <a:rPr lang="en-US" altLang="en-US" sz="3600" dirty="0"/>
              <a:t>Enlightenment</a:t>
            </a:r>
            <a:endParaRPr lang="en-US" altLang="en-US" dirty="0"/>
          </a:p>
        </p:txBody>
      </p:sp>
      <p:sp>
        <p:nvSpPr>
          <p:cNvPr id="2051" name="Text Box 3"/>
          <p:cNvSpPr txBox="1">
            <a:spLocks noChangeArrowheads="1"/>
          </p:cNvSpPr>
          <p:nvPr/>
        </p:nvSpPr>
        <p:spPr bwMode="auto">
          <a:xfrm>
            <a:off x="371938" y="3060551"/>
            <a:ext cx="1394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2060"/>
                </a:solidFill>
              </a:rPr>
              <a:t>Reason</a:t>
            </a:r>
          </a:p>
        </p:txBody>
      </p:sp>
      <p:sp>
        <p:nvSpPr>
          <p:cNvPr id="2052" name="Text Box 4"/>
          <p:cNvSpPr txBox="1">
            <a:spLocks noChangeArrowheads="1"/>
          </p:cNvSpPr>
          <p:nvPr/>
        </p:nvSpPr>
        <p:spPr bwMode="auto">
          <a:xfrm>
            <a:off x="2013195" y="2479675"/>
            <a:ext cx="12715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2060"/>
                </a:solidFill>
              </a:rPr>
              <a:t>Hubris</a:t>
            </a:r>
          </a:p>
        </p:txBody>
      </p:sp>
      <p:sp>
        <p:nvSpPr>
          <p:cNvPr id="2053" name="Text Box 5"/>
          <p:cNvSpPr txBox="1">
            <a:spLocks noChangeArrowheads="1"/>
          </p:cNvSpPr>
          <p:nvPr/>
        </p:nvSpPr>
        <p:spPr bwMode="auto">
          <a:xfrm>
            <a:off x="1676959" y="3600629"/>
            <a:ext cx="24048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2060"/>
                </a:solidFill>
              </a:rPr>
              <a:t>Individualism</a:t>
            </a:r>
          </a:p>
        </p:txBody>
      </p:sp>
      <p:sp>
        <p:nvSpPr>
          <p:cNvPr id="2054" name="Text Box 6"/>
          <p:cNvSpPr txBox="1">
            <a:spLocks noChangeArrowheads="1"/>
          </p:cNvSpPr>
          <p:nvPr/>
        </p:nvSpPr>
        <p:spPr bwMode="auto">
          <a:xfrm>
            <a:off x="4038600" y="2096615"/>
            <a:ext cx="216116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2060"/>
                </a:solidFill>
              </a:rPr>
              <a:t>Social</a:t>
            </a:r>
          </a:p>
          <a:p>
            <a:r>
              <a:rPr lang="en-US" altLang="en-US" sz="3200" dirty="0">
                <a:solidFill>
                  <a:srgbClr val="002060"/>
                </a:solidFill>
              </a:rPr>
              <a:t>Engineering</a:t>
            </a:r>
          </a:p>
        </p:txBody>
      </p:sp>
      <p:sp>
        <p:nvSpPr>
          <p:cNvPr id="2055" name="Text Box 7"/>
          <p:cNvSpPr txBox="1">
            <a:spLocks noChangeArrowheads="1"/>
          </p:cNvSpPr>
          <p:nvPr/>
        </p:nvSpPr>
        <p:spPr bwMode="auto">
          <a:xfrm>
            <a:off x="4323264" y="4022386"/>
            <a:ext cx="20088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2060"/>
                </a:solidFill>
              </a:rPr>
              <a:t>Selfishness</a:t>
            </a:r>
          </a:p>
        </p:txBody>
      </p:sp>
      <p:sp>
        <p:nvSpPr>
          <p:cNvPr id="2056" name="Text Box 8"/>
          <p:cNvSpPr txBox="1">
            <a:spLocks noChangeArrowheads="1"/>
          </p:cNvSpPr>
          <p:nvPr/>
        </p:nvSpPr>
        <p:spPr bwMode="auto">
          <a:xfrm>
            <a:off x="7086600" y="2873375"/>
            <a:ext cx="156241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2060"/>
                </a:solidFill>
              </a:rPr>
              <a:t>Conflict,</a:t>
            </a:r>
          </a:p>
          <a:p>
            <a:r>
              <a:rPr lang="en-US" altLang="en-US" sz="3200" dirty="0">
                <a:solidFill>
                  <a:srgbClr val="002060"/>
                </a:solidFill>
              </a:rPr>
              <a:t>Poverty,</a:t>
            </a:r>
          </a:p>
          <a:p>
            <a:r>
              <a:rPr lang="en-US" altLang="en-US" sz="3200" dirty="0">
                <a:solidFill>
                  <a:srgbClr val="002060"/>
                </a:solidFill>
              </a:rPr>
              <a:t>Death</a:t>
            </a:r>
          </a:p>
        </p:txBody>
      </p:sp>
      <p:sp>
        <p:nvSpPr>
          <p:cNvPr id="2057" name="Line 9"/>
          <p:cNvSpPr>
            <a:spLocks noChangeShapeType="1"/>
          </p:cNvSpPr>
          <p:nvPr/>
        </p:nvSpPr>
        <p:spPr bwMode="auto">
          <a:xfrm>
            <a:off x="1346938" y="3577599"/>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200" dirty="0">
              <a:solidFill>
                <a:srgbClr val="002060"/>
              </a:solidFill>
            </a:endParaRPr>
          </a:p>
        </p:txBody>
      </p:sp>
      <p:sp>
        <p:nvSpPr>
          <p:cNvPr id="2058" name="Line 10"/>
          <p:cNvSpPr>
            <a:spLocks noChangeShapeType="1"/>
          </p:cNvSpPr>
          <p:nvPr/>
        </p:nvSpPr>
        <p:spPr bwMode="auto">
          <a:xfrm flipV="1">
            <a:off x="1499338" y="2945009"/>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200" dirty="0">
              <a:solidFill>
                <a:srgbClr val="002060"/>
              </a:solidFill>
            </a:endParaRPr>
          </a:p>
        </p:txBody>
      </p:sp>
      <p:sp>
        <p:nvSpPr>
          <p:cNvPr id="2059" name="Line 11"/>
          <p:cNvSpPr>
            <a:spLocks noChangeShapeType="1"/>
          </p:cNvSpPr>
          <p:nvPr/>
        </p:nvSpPr>
        <p:spPr bwMode="auto">
          <a:xfrm flipV="1">
            <a:off x="3284697" y="2559024"/>
            <a:ext cx="702723" cy="213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200" dirty="0">
              <a:solidFill>
                <a:srgbClr val="002060"/>
              </a:solidFill>
            </a:endParaRPr>
          </a:p>
        </p:txBody>
      </p:sp>
      <p:sp>
        <p:nvSpPr>
          <p:cNvPr id="2060" name="Line 12"/>
          <p:cNvSpPr>
            <a:spLocks noChangeShapeType="1"/>
          </p:cNvSpPr>
          <p:nvPr/>
        </p:nvSpPr>
        <p:spPr bwMode="auto">
          <a:xfrm>
            <a:off x="3866064" y="4162374"/>
            <a:ext cx="457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200" dirty="0">
              <a:solidFill>
                <a:srgbClr val="002060"/>
              </a:solidFill>
            </a:endParaRPr>
          </a:p>
        </p:txBody>
      </p:sp>
      <p:sp>
        <p:nvSpPr>
          <p:cNvPr id="2061" name="Line 13"/>
          <p:cNvSpPr>
            <a:spLocks noChangeShapeType="1"/>
          </p:cNvSpPr>
          <p:nvPr/>
        </p:nvSpPr>
        <p:spPr bwMode="auto">
          <a:xfrm>
            <a:off x="6216203" y="2987675"/>
            <a:ext cx="838200" cy="4379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200" dirty="0">
              <a:solidFill>
                <a:srgbClr val="002060"/>
              </a:solidFill>
            </a:endParaRPr>
          </a:p>
        </p:txBody>
      </p:sp>
      <p:sp>
        <p:nvSpPr>
          <p:cNvPr id="2063" name="Line 15"/>
          <p:cNvSpPr>
            <a:spLocks noChangeShapeType="1"/>
          </p:cNvSpPr>
          <p:nvPr/>
        </p:nvSpPr>
        <p:spPr bwMode="auto">
          <a:xfrm flipV="1">
            <a:off x="6332147" y="3776750"/>
            <a:ext cx="667521" cy="4618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200" dirty="0">
              <a:solidFill>
                <a:srgbClr val="002060"/>
              </a:solidFill>
            </a:endParaRPr>
          </a:p>
        </p:txBody>
      </p:sp>
    </p:spTree>
    <p:extLst>
      <p:ext uri="{BB962C8B-B14F-4D97-AF65-F5344CB8AC3E}">
        <p14:creationId xmlns:p14="http://schemas.microsoft.com/office/powerpoint/2010/main" val="2311130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33400"/>
            <a:ext cx="5105400" cy="5745162"/>
          </a:xfrm>
        </p:spPr>
        <p:txBody>
          <a:bodyPr>
            <a:normAutofit/>
          </a:bodyPr>
          <a:lstStyle/>
          <a:p>
            <a:pPr algn="l"/>
            <a:r>
              <a:rPr lang="en-US" sz="3600" dirty="0" smtClean="0"/>
              <a:t>The 1780 Berlin </a:t>
            </a:r>
            <a:r>
              <a:rPr lang="en-US" sz="3600" dirty="0"/>
              <a:t>Academy of Science's essay </a:t>
            </a:r>
            <a:r>
              <a:rPr lang="en-US" sz="3600" dirty="0" smtClean="0"/>
              <a:t>contest.</a:t>
            </a:r>
            <a:br>
              <a:rPr lang="en-US" sz="3600" dirty="0" smtClean="0"/>
            </a:br>
            <a:r>
              <a:rPr lang="en-US" sz="1400" dirty="0"/>
              <a:t/>
            </a:r>
            <a:br>
              <a:rPr lang="en-US" sz="1400" dirty="0"/>
            </a:br>
            <a:r>
              <a:rPr lang="en-US" sz="3600" dirty="0" smtClean="0"/>
              <a:t>Topic</a:t>
            </a:r>
            <a:r>
              <a:rPr lang="en-US" sz="3600" dirty="0"/>
              <a:t>: “</a:t>
            </a:r>
            <a:r>
              <a:rPr lang="en-US" sz="3600" dirty="0">
                <a:solidFill>
                  <a:srgbClr val="C00000"/>
                </a:solidFill>
              </a:rPr>
              <a:t>Is it expedient to deceive the people</a:t>
            </a:r>
            <a:r>
              <a:rPr lang="en-US" sz="3600" dirty="0" smtClean="0">
                <a:solidFill>
                  <a:srgbClr val="C00000"/>
                </a:solidFill>
              </a:rPr>
              <a:t>?</a:t>
            </a:r>
            <a:r>
              <a:rPr lang="en-US" sz="3600" dirty="0" smtClean="0"/>
              <a:t>”</a:t>
            </a:r>
            <a:br>
              <a:rPr lang="en-US" sz="3600" dirty="0" smtClean="0"/>
            </a:br>
            <a:r>
              <a:rPr lang="en-US" sz="1400" dirty="0"/>
              <a:t/>
            </a:r>
            <a:br>
              <a:rPr lang="en-US" sz="1400" dirty="0"/>
            </a:br>
            <a:r>
              <a:rPr lang="en-US" sz="2400" dirty="0"/>
              <a:t>(Topic suggested by Frederick the Great</a:t>
            </a:r>
            <a:r>
              <a:rPr lang="en-US" sz="2400" dirty="0" smtClean="0"/>
              <a:t>.)</a:t>
            </a:r>
            <a:endParaRPr lang="en-US" sz="24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3219450" cy="4286250"/>
          </a:xfrm>
          <a:prstGeom prst="rect">
            <a:avLst/>
          </a:prstGeom>
        </p:spPr>
      </p:pic>
    </p:spTree>
    <p:extLst>
      <p:ext uri="{BB962C8B-B14F-4D97-AF65-F5344CB8AC3E}">
        <p14:creationId xmlns:p14="http://schemas.microsoft.com/office/powerpoint/2010/main" val="72734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315200" cy="3124200"/>
          </a:xfrm>
        </p:spPr>
        <p:txBody>
          <a:bodyPr>
            <a:normAutofit/>
          </a:bodyPr>
          <a:lstStyle/>
          <a:p>
            <a:r>
              <a:rPr lang="en-US" dirty="0" smtClean="0"/>
              <a:t>Why have humans been </a:t>
            </a:r>
            <a:r>
              <a:rPr lang="en-US" dirty="0" smtClean="0">
                <a:solidFill>
                  <a:srgbClr val="C00000"/>
                </a:solidFill>
              </a:rPr>
              <a:t>ignorant </a:t>
            </a:r>
            <a:r>
              <a:rPr lang="en-US" dirty="0" smtClean="0"/>
              <a:t>and </a:t>
            </a:r>
            <a:r>
              <a:rPr lang="en-US" dirty="0" smtClean="0">
                <a:solidFill>
                  <a:srgbClr val="C00000"/>
                </a:solidFill>
              </a:rPr>
              <a:t>crude </a:t>
            </a:r>
            <a:r>
              <a:rPr lang="en-US" dirty="0" smtClean="0"/>
              <a:t>for millennia?</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4</a:t>
            </a:fld>
            <a:endParaRPr lang="en-US" dirty="0"/>
          </a:p>
        </p:txBody>
      </p:sp>
    </p:spTree>
    <p:extLst>
      <p:ext uri="{BB962C8B-B14F-4D97-AF65-F5344CB8AC3E}">
        <p14:creationId xmlns:p14="http://schemas.microsoft.com/office/powerpoint/2010/main" val="234957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Answer</a:t>
            </a:r>
            <a:r>
              <a:rPr lang="en-US" dirty="0" smtClean="0"/>
              <a:t>: </a:t>
            </a:r>
            <a:endParaRPr lang="en-US" dirty="0"/>
          </a:p>
        </p:txBody>
      </p:sp>
      <p:sp>
        <p:nvSpPr>
          <p:cNvPr id="3" name="Content Placeholder 2"/>
          <p:cNvSpPr>
            <a:spLocks noGrp="1"/>
          </p:cNvSpPr>
          <p:nvPr>
            <p:ph idx="1"/>
          </p:nvPr>
        </p:nvSpPr>
        <p:spPr>
          <a:xfrm>
            <a:off x="1524000" y="1600200"/>
            <a:ext cx="6172200" cy="4525963"/>
          </a:xfrm>
        </p:spPr>
        <p:txBody>
          <a:bodyPr>
            <a:normAutofit/>
          </a:bodyPr>
          <a:lstStyle/>
          <a:p>
            <a:pPr marL="0" indent="0" algn="ctr">
              <a:buNone/>
            </a:pPr>
            <a:r>
              <a:rPr lang="en-US" sz="4000" dirty="0" smtClean="0"/>
              <a:t>Because that’s human nature and we deserve it.</a:t>
            </a:r>
            <a:endParaRPr lang="en-US" sz="4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5</a:t>
            </a:fld>
            <a:endParaRPr lang="en-US" dirty="0"/>
          </a:p>
        </p:txBody>
      </p:sp>
    </p:spTree>
    <p:extLst>
      <p:ext uri="{BB962C8B-B14F-4D97-AF65-F5344CB8AC3E}">
        <p14:creationId xmlns:p14="http://schemas.microsoft.com/office/powerpoint/2010/main" val="247825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95400"/>
            <a:ext cx="7772400" cy="3432175"/>
          </a:xfrm>
        </p:spPr>
        <p:txBody>
          <a:bodyPr>
            <a:normAutofit/>
          </a:bodyPr>
          <a:lstStyle/>
          <a:p>
            <a:r>
              <a:rPr lang="en-US" dirty="0" smtClean="0"/>
              <a:t>Human history:</a:t>
            </a:r>
            <a:br>
              <a:rPr lang="en-US" dirty="0" smtClean="0"/>
            </a:br>
            <a:r>
              <a:rPr lang="en-US" sz="2000" dirty="0" smtClean="0"/>
              <a:t> </a:t>
            </a:r>
            <a:r>
              <a:rPr lang="en-US" sz="1400" dirty="0" smtClean="0"/>
              <a:t/>
            </a:r>
            <a:br>
              <a:rPr lang="en-US" sz="1400" dirty="0" smtClean="0"/>
            </a:br>
            <a:r>
              <a:rPr lang="en-US" dirty="0" smtClean="0">
                <a:solidFill>
                  <a:srgbClr val="C00000"/>
                </a:solidFill>
              </a:rPr>
              <a:t>Cyclical</a:t>
            </a:r>
            <a:r>
              <a:rPr lang="en-US" dirty="0"/>
              <a:t> </a:t>
            </a:r>
            <a:r>
              <a:rPr lang="en-US" dirty="0" smtClean="0"/>
              <a:t>versus </a:t>
            </a:r>
            <a:r>
              <a:rPr lang="en-US" dirty="0" smtClean="0">
                <a:solidFill>
                  <a:srgbClr val="C00000"/>
                </a:solidFill>
              </a:rPr>
              <a:t>Decline</a:t>
            </a:r>
            <a:r>
              <a:rPr lang="en-US" dirty="0" smtClean="0"/>
              <a:t>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422295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4114800" cy="6093976"/>
          </a:xfrm>
          <a:prstGeom prst="rect">
            <a:avLst/>
          </a:prstGeom>
          <a:noFill/>
        </p:spPr>
        <p:txBody>
          <a:bodyPr wrap="square" rtlCol="0">
            <a:spAutoFit/>
          </a:bodyPr>
          <a:lstStyle/>
          <a:p>
            <a:r>
              <a:rPr lang="en-US" sz="3200" dirty="0" smtClean="0">
                <a:solidFill>
                  <a:srgbClr val="C00000"/>
                </a:solidFill>
              </a:rPr>
              <a:t>Ecclesiastes</a:t>
            </a:r>
            <a:r>
              <a:rPr lang="en-US" dirty="0" smtClean="0"/>
              <a:t>:</a:t>
            </a:r>
          </a:p>
          <a:p>
            <a:endParaRPr lang="en-US" sz="2000" dirty="0" smtClean="0"/>
          </a:p>
          <a:p>
            <a:r>
              <a:rPr lang="en-US" sz="2000" baseline="30000" dirty="0" smtClean="0"/>
              <a:t>2 </a:t>
            </a:r>
            <a:r>
              <a:rPr lang="en-US" sz="2000" dirty="0" smtClean="0"/>
              <a:t>Vanity</a:t>
            </a:r>
            <a:r>
              <a:rPr lang="en-US" sz="2000" baseline="30000" dirty="0"/>
              <a:t> </a:t>
            </a:r>
            <a:r>
              <a:rPr lang="en-US" sz="2000" dirty="0" smtClean="0"/>
              <a:t>of </a:t>
            </a:r>
            <a:r>
              <a:rPr lang="en-US" sz="2000" dirty="0"/>
              <a:t>vanities, says the Preacher,</a:t>
            </a:r>
            <a:br>
              <a:rPr lang="en-US" sz="2000" dirty="0"/>
            </a:br>
            <a:r>
              <a:rPr lang="en-US" sz="2000" dirty="0"/>
              <a:t>    vanity of vanities! All is vanity.</a:t>
            </a:r>
            <a:br>
              <a:rPr lang="en-US" sz="2000" dirty="0"/>
            </a:br>
            <a:r>
              <a:rPr lang="en-US" sz="2000" baseline="30000" dirty="0"/>
              <a:t>3 </a:t>
            </a:r>
            <a:r>
              <a:rPr lang="en-US" sz="2000" dirty="0"/>
              <a:t>What does man gain by all the </a:t>
            </a:r>
            <a:r>
              <a:rPr lang="en-US" sz="2000" dirty="0" smtClean="0"/>
              <a:t>toil</a:t>
            </a:r>
            <a:r>
              <a:rPr lang="en-US" sz="2000" dirty="0"/>
              <a:t> at which he toils under the sun?</a:t>
            </a:r>
            <a:br>
              <a:rPr lang="en-US" sz="2000" dirty="0"/>
            </a:br>
            <a:r>
              <a:rPr lang="en-US" sz="2000" baseline="30000" dirty="0"/>
              <a:t>4 </a:t>
            </a:r>
            <a:r>
              <a:rPr lang="en-US" sz="2000" dirty="0"/>
              <a:t>A generation goes, and a </a:t>
            </a:r>
            <a:r>
              <a:rPr lang="en-US" sz="2000" dirty="0" smtClean="0"/>
              <a:t>generation   comes, but </a:t>
            </a:r>
            <a:r>
              <a:rPr lang="en-US" sz="2000" dirty="0"/>
              <a:t>the earth remains forever.</a:t>
            </a:r>
            <a:br>
              <a:rPr lang="en-US" sz="2000" dirty="0"/>
            </a:br>
            <a:r>
              <a:rPr lang="en-US" sz="2000" baseline="30000" dirty="0"/>
              <a:t>5 </a:t>
            </a:r>
            <a:r>
              <a:rPr lang="en-US" sz="2000" dirty="0"/>
              <a:t>The sun rises, and the sun goes </a:t>
            </a:r>
            <a:r>
              <a:rPr lang="en-US" sz="2000" dirty="0" smtClean="0"/>
              <a:t>down,</a:t>
            </a:r>
            <a:r>
              <a:rPr lang="en-US" sz="2000" dirty="0"/>
              <a:t> and </a:t>
            </a:r>
            <a:r>
              <a:rPr lang="en-US" sz="2000" dirty="0" smtClean="0"/>
              <a:t>hastens </a:t>
            </a:r>
            <a:r>
              <a:rPr lang="en-US" sz="2000" dirty="0"/>
              <a:t>to the place where it rises.</a:t>
            </a:r>
            <a:br>
              <a:rPr lang="en-US" sz="2000" dirty="0"/>
            </a:br>
            <a:r>
              <a:rPr lang="en-US" sz="2000" baseline="30000" dirty="0"/>
              <a:t>6 </a:t>
            </a:r>
            <a:r>
              <a:rPr lang="en-US" sz="2000" dirty="0"/>
              <a:t>The wind blows to the </a:t>
            </a:r>
            <a:r>
              <a:rPr lang="en-US" sz="2000" dirty="0" smtClean="0"/>
              <a:t>south and </a:t>
            </a:r>
            <a:r>
              <a:rPr lang="en-US" sz="2000" dirty="0"/>
              <a:t>goes around to the north</a:t>
            </a:r>
            <a:r>
              <a:rPr lang="en-US" sz="2000" dirty="0" smtClean="0"/>
              <a:t>; around </a:t>
            </a:r>
            <a:r>
              <a:rPr lang="en-US" sz="2000" dirty="0"/>
              <a:t>and around goes the wind</a:t>
            </a:r>
            <a:r>
              <a:rPr lang="en-US" sz="2000" dirty="0" smtClean="0"/>
              <a:t>, and </a:t>
            </a:r>
            <a:r>
              <a:rPr lang="en-US" sz="2000" dirty="0"/>
              <a:t>on its circuits the wind returns.</a:t>
            </a:r>
            <a:br>
              <a:rPr lang="en-US" sz="2000" dirty="0"/>
            </a:br>
            <a:r>
              <a:rPr lang="en-US" sz="2000" baseline="30000" dirty="0"/>
              <a:t>7 </a:t>
            </a:r>
            <a:r>
              <a:rPr lang="en-US" sz="2000" dirty="0"/>
              <a:t>All streams run to the sea</a:t>
            </a:r>
            <a:r>
              <a:rPr lang="en-US" sz="2000" dirty="0" smtClean="0"/>
              <a:t>, but </a:t>
            </a:r>
            <a:r>
              <a:rPr lang="en-US" sz="2000" dirty="0"/>
              <a:t>the sea is not full</a:t>
            </a:r>
            <a:r>
              <a:rPr lang="en-US" sz="2000" dirty="0" smtClean="0"/>
              <a:t>; to </a:t>
            </a:r>
            <a:r>
              <a:rPr lang="en-US" sz="2000" dirty="0"/>
              <a:t>the place where the streams flow</a:t>
            </a:r>
            <a:r>
              <a:rPr lang="en-US" sz="2000" dirty="0" smtClean="0"/>
              <a:t>, there </a:t>
            </a:r>
            <a:r>
              <a:rPr lang="en-US" sz="2000" dirty="0"/>
              <a:t>they flow again.</a:t>
            </a:r>
            <a:r>
              <a:rPr lang="en-US" dirty="0"/>
              <a:t/>
            </a:r>
            <a:br>
              <a:rPr lang="en-US" dirty="0"/>
            </a:br>
            <a:endParaRPr lang="en-US" dirty="0"/>
          </a:p>
        </p:txBody>
      </p:sp>
      <p:sp>
        <p:nvSpPr>
          <p:cNvPr id="6" name="TextBox 5"/>
          <p:cNvSpPr txBox="1"/>
          <p:nvPr/>
        </p:nvSpPr>
        <p:spPr>
          <a:xfrm>
            <a:off x="4724400" y="918865"/>
            <a:ext cx="4038600" cy="4708981"/>
          </a:xfrm>
          <a:prstGeom prst="rect">
            <a:avLst/>
          </a:prstGeom>
          <a:noFill/>
        </p:spPr>
        <p:txBody>
          <a:bodyPr wrap="square" rtlCol="0">
            <a:spAutoFit/>
          </a:bodyPr>
          <a:lstStyle/>
          <a:p>
            <a:r>
              <a:rPr lang="en-US" sz="2000" baseline="30000" dirty="0"/>
              <a:t>8 </a:t>
            </a:r>
            <a:r>
              <a:rPr lang="en-US" sz="2000" dirty="0"/>
              <a:t>All things are full of weariness</a:t>
            </a:r>
            <a:r>
              <a:rPr lang="en-US" sz="2000" dirty="0" smtClean="0"/>
              <a:t>;</a:t>
            </a:r>
            <a:r>
              <a:rPr lang="en-US" sz="2000" dirty="0"/>
              <a:t> a man cannot utter it</a:t>
            </a:r>
            <a:r>
              <a:rPr lang="en-US" sz="2000" dirty="0" smtClean="0"/>
              <a:t>; the </a:t>
            </a:r>
            <a:r>
              <a:rPr lang="en-US" sz="2000" dirty="0"/>
              <a:t>eye is not satisfied with seeing</a:t>
            </a:r>
            <a:r>
              <a:rPr lang="en-US" sz="2000" dirty="0" smtClean="0"/>
              <a:t>, nor </a:t>
            </a:r>
            <a:r>
              <a:rPr lang="en-US" sz="2000" dirty="0"/>
              <a:t>the ear filled with hearing.</a:t>
            </a:r>
            <a:br>
              <a:rPr lang="en-US" sz="2000" dirty="0"/>
            </a:br>
            <a:r>
              <a:rPr lang="en-US" sz="2000" baseline="30000" dirty="0"/>
              <a:t>9 </a:t>
            </a:r>
            <a:r>
              <a:rPr lang="en-US" sz="2000" dirty="0"/>
              <a:t>What has been is what will </a:t>
            </a:r>
            <a:r>
              <a:rPr lang="en-US" sz="2000" dirty="0" smtClean="0"/>
              <a:t>be, and </a:t>
            </a:r>
            <a:r>
              <a:rPr lang="en-US" sz="2000" dirty="0"/>
              <a:t>what has been done is what will be done</a:t>
            </a:r>
            <a:r>
              <a:rPr lang="en-US" sz="2000" dirty="0" smtClean="0"/>
              <a:t>, and </a:t>
            </a:r>
            <a:r>
              <a:rPr lang="en-US" sz="2000" dirty="0"/>
              <a:t>there is nothing new under the sun.</a:t>
            </a:r>
            <a:br>
              <a:rPr lang="en-US" sz="2000" dirty="0"/>
            </a:br>
            <a:r>
              <a:rPr lang="en-US" sz="2000" baseline="30000" dirty="0"/>
              <a:t>10 </a:t>
            </a:r>
            <a:r>
              <a:rPr lang="en-US" sz="2000" dirty="0"/>
              <a:t>Is there a thing of which it is said</a:t>
            </a:r>
            <a:r>
              <a:rPr lang="en-US" sz="2000" dirty="0" smtClean="0"/>
              <a:t>, “</a:t>
            </a:r>
            <a:r>
              <a:rPr lang="en-US" sz="2000" dirty="0"/>
              <a:t>See, this is new</a:t>
            </a:r>
            <a:r>
              <a:rPr lang="en-US" sz="2000" dirty="0" smtClean="0"/>
              <a:t>”? It </a:t>
            </a:r>
            <a:r>
              <a:rPr lang="en-US" sz="2000" dirty="0"/>
              <a:t>has been </a:t>
            </a:r>
            <a:r>
              <a:rPr lang="en-US" sz="2000" dirty="0" smtClean="0"/>
              <a:t>already in </a:t>
            </a:r>
            <a:r>
              <a:rPr lang="en-US" sz="2000" dirty="0"/>
              <a:t>the ages before us.</a:t>
            </a:r>
            <a:br>
              <a:rPr lang="en-US" sz="2000" dirty="0"/>
            </a:br>
            <a:r>
              <a:rPr lang="en-US" sz="2000" baseline="30000" dirty="0"/>
              <a:t>11 </a:t>
            </a:r>
            <a:r>
              <a:rPr lang="en-US" sz="2000" dirty="0"/>
              <a:t>There is no remembrance of former things</a:t>
            </a:r>
            <a:r>
              <a:rPr lang="en-US" sz="2000" dirty="0" smtClean="0"/>
              <a:t>, nor </a:t>
            </a:r>
            <a:r>
              <a:rPr lang="en-US" sz="2000" dirty="0"/>
              <a:t>will there be any </a:t>
            </a:r>
            <a:r>
              <a:rPr lang="en-US" sz="2000" dirty="0" smtClean="0"/>
              <a:t>remembrance of </a:t>
            </a:r>
            <a:r>
              <a:rPr lang="en-US" sz="2000" dirty="0"/>
              <a:t>later </a:t>
            </a:r>
            <a:r>
              <a:rPr lang="en-US" sz="2000" dirty="0" smtClean="0"/>
              <a:t>things </a:t>
            </a:r>
            <a:r>
              <a:rPr lang="en-US" sz="2000" dirty="0"/>
              <a:t>yet to </a:t>
            </a:r>
            <a:r>
              <a:rPr lang="en-US" sz="2000" dirty="0" smtClean="0"/>
              <a:t>be among </a:t>
            </a:r>
            <a:r>
              <a:rPr lang="en-US" sz="2000" dirty="0"/>
              <a:t>those who come after</a:t>
            </a:r>
            <a:r>
              <a:rPr lang="en-US" sz="2000" dirty="0" smtClean="0"/>
              <a:t>.</a:t>
            </a:r>
            <a:endParaRPr lang="en-US" sz="2000" dirty="0"/>
          </a:p>
        </p:txBody>
      </p:sp>
    </p:spTree>
    <p:extLst>
      <p:ext uri="{BB962C8B-B14F-4D97-AF65-F5344CB8AC3E}">
        <p14:creationId xmlns:p14="http://schemas.microsoft.com/office/powerpoint/2010/main" val="365957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rgbClr val="C00000"/>
                </a:solidFill>
              </a:rPr>
              <a:t>Pessimism</a:t>
            </a:r>
            <a:r>
              <a:rPr lang="en-US" dirty="0" smtClean="0"/>
              <a:t> through the ages</a:t>
            </a:r>
            <a:endParaRPr lang="en-US" dirty="0"/>
          </a:p>
        </p:txBody>
      </p:sp>
    </p:spTree>
    <p:extLst>
      <p:ext uri="{BB962C8B-B14F-4D97-AF65-F5344CB8AC3E}">
        <p14:creationId xmlns:p14="http://schemas.microsoft.com/office/powerpoint/2010/main" val="229501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7700" y="457200"/>
            <a:ext cx="7772400" cy="1470025"/>
          </a:xfrm>
        </p:spPr>
        <p:txBody>
          <a:bodyPr>
            <a:normAutofit fontScale="90000"/>
          </a:bodyPr>
          <a:lstStyle/>
          <a:p>
            <a:r>
              <a:rPr lang="en-US" dirty="0" smtClean="0"/>
              <a:t>Pessimism 1: </a:t>
            </a:r>
            <a:br>
              <a:rPr lang="en-US" dirty="0" smtClean="0"/>
            </a:br>
            <a:r>
              <a:rPr lang="en-US" dirty="0" smtClean="0"/>
              <a:t>From the </a:t>
            </a:r>
            <a:r>
              <a:rPr lang="en-US" dirty="0" smtClean="0">
                <a:solidFill>
                  <a:srgbClr val="C00000"/>
                </a:solidFill>
              </a:rPr>
              <a:t>Garden of Eden </a:t>
            </a:r>
            <a:r>
              <a:rPr lang="en-US" dirty="0" smtClean="0"/>
              <a:t>to </a:t>
            </a:r>
            <a:r>
              <a:rPr lang="en-US" dirty="0" smtClean="0">
                <a:solidFill>
                  <a:srgbClr val="C00000"/>
                </a:solidFill>
              </a:rPr>
              <a:t>Noah</a:t>
            </a:r>
            <a:endParaRPr lang="en-US"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93" y="2209800"/>
            <a:ext cx="8305800" cy="3789521"/>
          </a:xfrm>
          <a:prstGeom prst="rect">
            <a:avLst/>
          </a:prstGeom>
        </p:spPr>
      </p:pic>
    </p:spTree>
    <p:extLst>
      <p:ext uri="{BB962C8B-B14F-4D97-AF65-F5344CB8AC3E}">
        <p14:creationId xmlns:p14="http://schemas.microsoft.com/office/powerpoint/2010/main" val="2295012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TotalTime>
  <Words>871</Words>
  <Application>Microsoft Office PowerPoint</Application>
  <PresentationFormat>On-screen Show (4:3)</PresentationFormat>
  <Paragraphs>117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The Enlightenment</vt:lpstr>
      <vt:lpstr>What is Enlightenment?</vt:lpstr>
      <vt:lpstr>Science Philosophy Arts Engineering Morals Culture Medicine Music Hygiene Exploration </vt:lpstr>
      <vt:lpstr>Why have humans been ignorant and crude for millennia?</vt:lpstr>
      <vt:lpstr>Answer: </vt:lpstr>
      <vt:lpstr>Human history:   Cyclical versus Decline   </vt:lpstr>
      <vt:lpstr>PowerPoint Presentation</vt:lpstr>
      <vt:lpstr>Pessimism through the ages</vt:lpstr>
      <vt:lpstr>Pessimism 1:  From the Garden of Eden to Noah</vt:lpstr>
      <vt:lpstr>Pessimism 2:   Plato (360 BCE):  “In that country [Egypt] arithmetical games have been invented for the use of mere children, which they learn as pleasure and amusement. I have late in life heard with amazement of our ignorance in these matters [science in general]; to me we appear to be more like pigs than men, and I am quite ashamed, not only of myself, but of all Greeks.” (Laws, Book VII)</vt:lpstr>
      <vt:lpstr>Pessimism 3:   Sallust (86- c. 35 BCE):  “To speak of the morals of our country, the nature of my theme seems to suggest that I go farther back and give a brief account of the institutions of our forefathers in peace and in war, how they governed the commonwealth, how great it was when they bequeathed it to us, and how by gradual changes it has ceased to be the noblest and best, and has become the worst and most vicious.” </vt:lpstr>
      <vt:lpstr>Pessimism 4  Horace (c. 23-13 BCE):  “Our fathers, viler than our grandfathers, begot us who are viler still, and we shall bring forth a progeny more degenerate still.”  (Odes 3:6) </vt:lpstr>
      <vt:lpstr>Pessimism 5  Alberti (1436): Nature is no longer producing great intellects — “or giants which in her youthful and more glorious days she had produced so marvelously and abundantly.”  (On Painting) </vt:lpstr>
      <vt:lpstr>Pessimism 6  Peter Paul Rubens (c. 1620):  “For what else can our degenerate race do in this age of error. Our lowly disposition keeps us close to the ground, and we have declined from that heroic genius and judgment of the ancients.” </vt:lpstr>
      <vt:lpstr>But by the 1700s …</vt:lpstr>
      <vt:lpstr>Human history:   Cyclical? Decline?   Progress. </vt:lpstr>
      <vt:lpstr>Again: Why have humans been ignorant and crude for millennia?</vt:lpstr>
      <vt:lpstr>Knowledge</vt:lpstr>
      <vt:lpstr>“The Church says that the Earth is flat, but I know that it is round. For I have seen the shadow on the moon, and I have more faith in Shadow than in the Church.”</vt:lpstr>
      <vt:lpstr>Use your own judgment.</vt:lpstr>
      <vt:lpstr>Francis Bacon (1561-1626)</vt:lpstr>
      <vt:lpstr>René Descartes (1596-1650)</vt:lpstr>
      <vt:lpstr>John Locke (1632-1704)</vt:lpstr>
      <vt:lpstr>“Men must think and know for themselves. … . Not that I want a due respect to other men’s opinions; but, after all, the greatest reverence is due to truth … . [W]e should make greater progress in the discovery of rational and contemplative knowledge, if we sought it in the fountain, in the consideration of things themselves; and made use rather of our own thoughts than other men’s to find it. For I think we may as rationally hope to see with other men’s eyes, as to know by other men’s understandings. …</vt:lpstr>
      <vt:lpstr>Locke, continued</vt:lpstr>
      <vt:lpstr>Isaac Newton  (1642-1727)</vt:lpstr>
      <vt:lpstr>Deism</vt:lpstr>
      <vt:lpstr>Thomas Jefferson</vt:lpstr>
      <vt:lpstr>American religious belief</vt:lpstr>
      <vt:lpstr>Matthew Tindal</vt:lpstr>
      <vt:lpstr>The pursuit of happiness</vt:lpstr>
      <vt:lpstr>PowerPoint Presentation</vt:lpstr>
      <vt:lpstr>PowerPoint Presentation</vt:lpstr>
      <vt:lpstr>Condorcet</vt:lpstr>
      <vt:lpstr>Marquis de Condorcet</vt:lpstr>
      <vt:lpstr>But not everyone agrees.</vt:lpstr>
      <vt:lpstr> Reason without tradition – chaos? Reason without religion – a void? </vt:lpstr>
      <vt:lpstr>Conservatives against the Enlightenment</vt:lpstr>
      <vt:lpstr>The 1780 Berlin Academy of Science's essay contest.  Topic: “Is it expedient to deceive the people?”  (Topic suggested by Frederick the Great.)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Enlightenment</dc:title>
  <dc:creator>Hicks, Stephen</dc:creator>
  <cp:lastModifiedBy>Hicks, Stephen</cp:lastModifiedBy>
  <cp:revision>34</cp:revision>
  <dcterms:created xsi:type="dcterms:W3CDTF">2013-09-15T17:45:55Z</dcterms:created>
  <dcterms:modified xsi:type="dcterms:W3CDTF">2013-10-09T14:11:58Z</dcterms:modified>
</cp:coreProperties>
</file>