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8"/>
  </p:notesMasterIdLst>
  <p:sldIdLst>
    <p:sldId id="256" r:id="rId2"/>
    <p:sldId id="292" r:id="rId3"/>
    <p:sldId id="291" r:id="rId4"/>
    <p:sldId id="265" r:id="rId5"/>
    <p:sldId id="264" r:id="rId6"/>
    <p:sldId id="258" r:id="rId7"/>
    <p:sldId id="263" r:id="rId8"/>
    <p:sldId id="259" r:id="rId9"/>
    <p:sldId id="279" r:id="rId10"/>
    <p:sldId id="286" r:id="rId11"/>
    <p:sldId id="280" r:id="rId12"/>
    <p:sldId id="284" r:id="rId13"/>
    <p:sldId id="285" r:id="rId14"/>
    <p:sldId id="281" r:id="rId15"/>
    <p:sldId id="287" r:id="rId16"/>
    <p:sldId id="262" r:id="rId17"/>
    <p:sldId id="260" r:id="rId18"/>
    <p:sldId id="261" r:id="rId19"/>
    <p:sldId id="282" r:id="rId20"/>
    <p:sldId id="266" r:id="rId21"/>
    <p:sldId id="294" r:id="rId22"/>
    <p:sldId id="295" r:id="rId23"/>
    <p:sldId id="296" r:id="rId24"/>
    <p:sldId id="293" r:id="rId25"/>
    <p:sldId id="288" r:id="rId26"/>
    <p:sldId id="25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68"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F86595-CC22-476A-9EE8-EFD863AFC2C9}" type="datetimeFigureOut">
              <a:rPr lang="en-US" smtClean="0"/>
              <a:t>11/5/2013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307989-BA42-4488-9CD5-751EBC088DBD}" type="slidenum">
              <a:rPr lang="en-US" smtClean="0"/>
              <a:t>‹#›</a:t>
            </a:fld>
            <a:endParaRPr lang="en-US"/>
          </a:p>
        </p:txBody>
      </p:sp>
    </p:spTree>
    <p:extLst>
      <p:ext uri="{BB962C8B-B14F-4D97-AF65-F5344CB8AC3E}">
        <p14:creationId xmlns:p14="http://schemas.microsoft.com/office/powerpoint/2010/main" val="349700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0065BE-0657-4A47-90AD-C21C55E16B19}" type="datetime4">
              <a:rPr lang="en-US" smtClean="0"/>
              <a:pPr/>
              <a:t>November 5,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4287966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pPr/>
              <a:t>November 5,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252484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72EEB-1769-4776-AD69-E7C1260563EB}" type="datetime4">
              <a:rPr lang="en-US" smtClean="0"/>
              <a:pPr/>
              <a:t>November 5,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4149148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7BB8AF-C16A-4836-A92D-61834B5F0BA5}" type="datetime4">
              <a:rPr lang="en-US" smtClean="0"/>
              <a:pPr/>
              <a:t>November 5,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487461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November 5,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1514806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3A18F4-33C3-445B-924C-31108C51719C}" type="datetime4">
              <a:rPr lang="en-US" smtClean="0"/>
              <a:pPr/>
              <a:t>November 5,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3187798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F7543A-E259-478F-9E0D-57BA40E442B7}" type="datetime4">
              <a:rPr lang="en-US" smtClean="0"/>
              <a:pPr/>
              <a:t>November 5, 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89617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pPr/>
              <a:t>November 5, 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1667822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November 5, 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3107822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November 5, 2013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918943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November 5,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1382044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1B13E-D5AF-485E-81A1-82A140076526}" type="datetime4">
              <a:rPr lang="en-US" smtClean="0"/>
              <a:pPr/>
              <a:t>November 5, 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35097936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648200"/>
            <a:ext cx="3124200" cy="993775"/>
          </a:xfrm>
        </p:spPr>
        <p:txBody>
          <a:bodyPr>
            <a:normAutofit/>
          </a:bodyPr>
          <a:lstStyle/>
          <a:p>
            <a:r>
              <a:rPr lang="en-US" dirty="0" smtClean="0">
                <a:solidFill>
                  <a:srgbClr val="C00000"/>
                </a:solidFill>
              </a:rPr>
              <a:t>Romanticism</a:t>
            </a:r>
            <a:endParaRPr lang="en-US" dirty="0">
              <a:solidFill>
                <a:srgbClr val="C0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5279" y="609600"/>
            <a:ext cx="4572000" cy="5814753"/>
          </a:xfrm>
          <a:prstGeom prst="rect">
            <a:avLst/>
          </a:prstGeom>
        </p:spPr>
      </p:pic>
    </p:spTree>
    <p:extLst>
      <p:ext uri="{BB962C8B-B14F-4D97-AF65-F5344CB8AC3E}">
        <p14:creationId xmlns:p14="http://schemas.microsoft.com/office/powerpoint/2010/main" val="462502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038600"/>
            <a:ext cx="2895600" cy="2362200"/>
          </a:xfrm>
        </p:spPr>
        <p:txBody>
          <a:bodyPr>
            <a:normAutofit/>
          </a:bodyPr>
          <a:lstStyle/>
          <a:p>
            <a:r>
              <a:rPr lang="en-US" sz="3200" dirty="0" err="1" smtClean="0"/>
              <a:t>Chassériau</a:t>
            </a:r>
            <a:r>
              <a:rPr lang="en-US" sz="3200" dirty="0" smtClean="0"/>
              <a:t>, </a:t>
            </a:r>
            <a:r>
              <a:rPr lang="en-US" sz="3200" i="1" dirty="0" smtClean="0"/>
              <a:t>Othello and Desdemona in Venice</a:t>
            </a:r>
            <a:endParaRPr lang="en-US" sz="3200" i="1" dirty="0"/>
          </a:p>
        </p:txBody>
      </p:sp>
      <p:sp>
        <p:nvSpPr>
          <p:cNvPr id="4" name="Slide Number Placeholder 3"/>
          <p:cNvSpPr>
            <a:spLocks noGrp="1"/>
          </p:cNvSpPr>
          <p:nvPr>
            <p:ph type="sldNum" sz="quarter" idx="12"/>
          </p:nvPr>
        </p:nvSpPr>
        <p:spPr/>
        <p:txBody>
          <a:bodyPr/>
          <a:lstStyle/>
          <a:p>
            <a:fld id="{2754ED01-E2A0-4C1E-8E21-014B99041579}" type="slidenum">
              <a:rPr lang="en-US" sz="3200" smtClean="0"/>
              <a:pPr/>
              <a:t>10</a:t>
            </a:fld>
            <a:endParaRPr lang="en-US" sz="320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175116"/>
            <a:ext cx="4978400" cy="6480757"/>
          </a:xfrm>
          <a:prstGeom prst="rect">
            <a:avLst/>
          </a:prstGeom>
        </p:spPr>
      </p:pic>
    </p:spTree>
    <p:extLst>
      <p:ext uri="{BB962C8B-B14F-4D97-AF65-F5344CB8AC3E}">
        <p14:creationId xmlns:p14="http://schemas.microsoft.com/office/powerpoint/2010/main" val="146791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172200"/>
            <a:ext cx="8001000" cy="533400"/>
          </a:xfrm>
        </p:spPr>
        <p:txBody>
          <a:bodyPr>
            <a:normAutofit fontScale="90000"/>
          </a:bodyPr>
          <a:lstStyle/>
          <a:p>
            <a:pPr algn="r"/>
            <a:r>
              <a:rPr lang="en-US" sz="3200" dirty="0"/>
              <a:t>Jean-Léon </a:t>
            </a:r>
            <a:r>
              <a:rPr lang="en-US" sz="3200" dirty="0" err="1" smtClean="0">
                <a:solidFill>
                  <a:srgbClr val="C00000"/>
                </a:solidFill>
              </a:rPr>
              <a:t>Gérôme</a:t>
            </a:r>
            <a:r>
              <a:rPr lang="en-US" sz="3200" dirty="0" smtClean="0"/>
              <a:t>, </a:t>
            </a:r>
            <a:r>
              <a:rPr lang="en-US" sz="3200" i="1" dirty="0" smtClean="0"/>
              <a:t>Duel after a Masked Ball</a:t>
            </a:r>
            <a:endParaRPr lang="en-US" sz="3200" i="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237842"/>
            <a:ext cx="8534400" cy="5835052"/>
          </a:xfrm>
        </p:spPr>
      </p:pic>
    </p:spTree>
    <p:extLst>
      <p:ext uri="{BB962C8B-B14F-4D97-AF65-F5344CB8AC3E}">
        <p14:creationId xmlns:p14="http://schemas.microsoft.com/office/powerpoint/2010/main" val="722822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3581400"/>
            <a:ext cx="2895600" cy="3048000"/>
          </a:xfrm>
        </p:spPr>
        <p:txBody>
          <a:bodyPr>
            <a:normAutofit/>
          </a:bodyPr>
          <a:lstStyle/>
          <a:p>
            <a:r>
              <a:rPr lang="en-US" sz="3200" dirty="0" err="1" smtClean="0">
                <a:solidFill>
                  <a:srgbClr val="C00000"/>
                </a:solidFill>
              </a:rPr>
              <a:t>Gérôme</a:t>
            </a:r>
            <a:r>
              <a:rPr lang="en-US" sz="3200" dirty="0" smtClean="0"/>
              <a:t>, </a:t>
            </a:r>
            <a:r>
              <a:rPr lang="en-US" sz="3200" i="1" dirty="0" smtClean="0"/>
              <a:t>Slave Market in Rome</a:t>
            </a:r>
            <a:endParaRPr lang="en-US" sz="3200" i="1"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12</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0"/>
            <a:ext cx="5475264" cy="6858000"/>
          </a:xfrm>
          <a:prstGeom prst="rect">
            <a:avLst/>
          </a:prstGeom>
        </p:spPr>
      </p:pic>
    </p:spTree>
    <p:extLst>
      <p:ext uri="{BB962C8B-B14F-4D97-AF65-F5344CB8AC3E}">
        <p14:creationId xmlns:p14="http://schemas.microsoft.com/office/powerpoint/2010/main" val="146791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724400"/>
            <a:ext cx="3276600" cy="1477962"/>
          </a:xfrm>
        </p:spPr>
        <p:txBody>
          <a:bodyPr>
            <a:noAutofit/>
          </a:bodyPr>
          <a:lstStyle/>
          <a:p>
            <a:r>
              <a:rPr lang="en-US" sz="3200" dirty="0">
                <a:latin typeface="+mn-lt"/>
              </a:rPr>
              <a:t>Jean-Léon </a:t>
            </a:r>
            <a:r>
              <a:rPr lang="en-US" sz="3200" dirty="0" err="1">
                <a:solidFill>
                  <a:srgbClr val="C00000"/>
                </a:solidFill>
                <a:latin typeface="+mn-lt"/>
              </a:rPr>
              <a:t>Gérôme</a:t>
            </a:r>
            <a:r>
              <a:rPr lang="en-US" sz="3200" dirty="0">
                <a:latin typeface="+mn-lt"/>
              </a:rPr>
              <a:t>, </a:t>
            </a:r>
            <a:r>
              <a:rPr lang="en-US" sz="3200" i="1" dirty="0" err="1" smtClean="0">
                <a:latin typeface="+mn-lt"/>
              </a:rPr>
              <a:t>Pygmalian</a:t>
            </a:r>
            <a:endParaRPr lang="en-US" sz="3200" i="1" dirty="0">
              <a:latin typeface="+mn-lt"/>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7600" y="271146"/>
            <a:ext cx="4724400" cy="6062980"/>
          </a:xfrm>
        </p:spPr>
      </p:pic>
      <p:sp>
        <p:nvSpPr>
          <p:cNvPr id="4" name="Slide Number Placeholder 3"/>
          <p:cNvSpPr>
            <a:spLocks noGrp="1"/>
          </p:cNvSpPr>
          <p:nvPr>
            <p:ph type="sldNum" sz="quarter" idx="12"/>
          </p:nvPr>
        </p:nvSpPr>
        <p:spPr/>
        <p:txBody>
          <a:bodyPr/>
          <a:lstStyle/>
          <a:p>
            <a:fld id="{2754ED01-E2A0-4C1E-8E21-014B99041579}" type="slidenum">
              <a:rPr lang="en-US" smtClean="0"/>
              <a:pPr/>
              <a:t>13</a:t>
            </a:fld>
            <a:endParaRPr lang="en-US"/>
          </a:p>
        </p:txBody>
      </p:sp>
    </p:spTree>
    <p:extLst>
      <p:ext uri="{BB962C8B-B14F-4D97-AF65-F5344CB8AC3E}">
        <p14:creationId xmlns:p14="http://schemas.microsoft.com/office/powerpoint/2010/main" val="146791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6400800" cy="1143000"/>
          </a:xfrm>
        </p:spPr>
        <p:txBody>
          <a:bodyPr/>
          <a:lstStyle/>
          <a:p>
            <a:r>
              <a:rPr lang="en-US" dirty="0" smtClean="0"/>
              <a:t>Romantic </a:t>
            </a:r>
            <a:r>
              <a:rPr lang="en-US" dirty="0" smtClean="0">
                <a:solidFill>
                  <a:srgbClr val="C00000"/>
                </a:solidFill>
              </a:rPr>
              <a:t>positive</a:t>
            </a:r>
            <a:r>
              <a:rPr lang="en-US" dirty="0" smtClean="0"/>
              <a:t> themes</a:t>
            </a:r>
            <a:endParaRPr lang="en-US" dirty="0"/>
          </a:p>
        </p:txBody>
      </p:sp>
      <p:sp>
        <p:nvSpPr>
          <p:cNvPr id="3" name="Content Placeholder 2"/>
          <p:cNvSpPr>
            <a:spLocks noGrp="1"/>
          </p:cNvSpPr>
          <p:nvPr>
            <p:ph idx="1"/>
          </p:nvPr>
        </p:nvSpPr>
        <p:spPr>
          <a:xfrm>
            <a:off x="762000" y="1600200"/>
            <a:ext cx="7848600" cy="4525963"/>
          </a:xfrm>
        </p:spPr>
        <p:txBody>
          <a:bodyPr/>
          <a:lstStyle/>
          <a:p>
            <a:pPr marL="0" indent="0">
              <a:buNone/>
            </a:pPr>
            <a:r>
              <a:rPr lang="en-US" dirty="0" smtClean="0">
                <a:solidFill>
                  <a:srgbClr val="C00000"/>
                </a:solidFill>
              </a:rPr>
              <a:t>Nature</a:t>
            </a:r>
            <a:r>
              <a:rPr lang="en-US" dirty="0" smtClean="0"/>
              <a:t>: majestic, inviting, sublime, dangerous</a:t>
            </a:r>
          </a:p>
          <a:p>
            <a:pPr marL="0" indent="0">
              <a:buNone/>
            </a:pPr>
            <a:endParaRPr lang="en-US" dirty="0" smtClean="0"/>
          </a:p>
          <a:p>
            <a:pPr marL="0" indent="0">
              <a:buNone/>
            </a:pPr>
            <a:r>
              <a:rPr lang="en-US" dirty="0" smtClean="0">
                <a:solidFill>
                  <a:srgbClr val="C00000"/>
                </a:solidFill>
              </a:rPr>
              <a:t>People</a:t>
            </a:r>
            <a:r>
              <a:rPr lang="en-US" dirty="0" smtClean="0"/>
              <a:t>: passionate, exotic, adventurous, extreme action</a:t>
            </a:r>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14</a:t>
            </a:fld>
            <a:endParaRPr lang="en-US"/>
          </a:p>
        </p:txBody>
      </p:sp>
    </p:spTree>
    <p:extLst>
      <p:ext uri="{BB962C8B-B14F-4D97-AF65-F5344CB8AC3E}">
        <p14:creationId xmlns:p14="http://schemas.microsoft.com/office/powerpoint/2010/main" val="722822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458200" cy="944562"/>
          </a:xfrm>
        </p:spPr>
        <p:txBody>
          <a:bodyPr>
            <a:normAutofit fontScale="90000"/>
          </a:bodyPr>
          <a:lstStyle/>
          <a:p>
            <a:r>
              <a:rPr lang="en-US" dirty="0" smtClean="0"/>
              <a:t>Wordsworth, from </a:t>
            </a:r>
            <a:r>
              <a:rPr lang="en-US" i="1" dirty="0" smtClean="0">
                <a:solidFill>
                  <a:srgbClr val="C00000"/>
                </a:solidFill>
              </a:rPr>
              <a:t>The </a:t>
            </a:r>
            <a:r>
              <a:rPr lang="en-US" i="1" dirty="0">
                <a:solidFill>
                  <a:srgbClr val="C00000"/>
                </a:solidFill>
              </a:rPr>
              <a:t>Excursion </a:t>
            </a:r>
            <a:r>
              <a:rPr lang="en-US" sz="3600" dirty="0"/>
              <a:t>(1814</a:t>
            </a:r>
            <a:r>
              <a:rPr lang="en-US" sz="3600" dirty="0" smtClean="0"/>
              <a:t>)</a:t>
            </a:r>
            <a:endParaRPr lang="en-US" dirty="0"/>
          </a:p>
        </p:txBody>
      </p:sp>
      <p:sp>
        <p:nvSpPr>
          <p:cNvPr id="3" name="Content Placeholder 2"/>
          <p:cNvSpPr>
            <a:spLocks noGrp="1"/>
          </p:cNvSpPr>
          <p:nvPr>
            <p:ph idx="1"/>
          </p:nvPr>
        </p:nvSpPr>
        <p:spPr>
          <a:xfrm>
            <a:off x="3657600" y="1828800"/>
            <a:ext cx="5029200" cy="4525963"/>
          </a:xfrm>
        </p:spPr>
        <p:txBody>
          <a:bodyPr>
            <a:normAutofit fontScale="77500" lnSpcReduction="20000"/>
          </a:bodyPr>
          <a:lstStyle/>
          <a:p>
            <a:pPr marL="0" indent="0">
              <a:buNone/>
            </a:pPr>
            <a:r>
              <a:rPr lang="en-US" dirty="0" smtClean="0"/>
              <a:t>My </a:t>
            </a:r>
            <a:r>
              <a:rPr lang="en-US" dirty="0"/>
              <a:t>voice proclaims</a:t>
            </a:r>
          </a:p>
          <a:p>
            <a:pPr marL="0" indent="0">
              <a:buNone/>
            </a:pPr>
            <a:r>
              <a:rPr lang="en-US" dirty="0" smtClean="0"/>
              <a:t>How </a:t>
            </a:r>
            <a:r>
              <a:rPr lang="en-US" dirty="0"/>
              <a:t>exquisitely the individual Mind</a:t>
            </a:r>
          </a:p>
          <a:p>
            <a:pPr marL="0" indent="0">
              <a:buNone/>
            </a:pPr>
            <a:r>
              <a:rPr lang="en-US" dirty="0" smtClean="0"/>
              <a:t>(And </a:t>
            </a:r>
            <a:r>
              <a:rPr lang="en-US" dirty="0"/>
              <a:t>the progressive powers perhaps no less</a:t>
            </a:r>
          </a:p>
          <a:p>
            <a:pPr marL="0" indent="0">
              <a:buNone/>
            </a:pPr>
            <a:r>
              <a:rPr lang="en-US" dirty="0" smtClean="0"/>
              <a:t>Of </a:t>
            </a:r>
            <a:r>
              <a:rPr lang="en-US" dirty="0"/>
              <a:t>the whole species) to the external World</a:t>
            </a:r>
          </a:p>
          <a:p>
            <a:pPr marL="0" indent="0">
              <a:buNone/>
            </a:pPr>
            <a:r>
              <a:rPr lang="en-US" dirty="0" smtClean="0"/>
              <a:t>Is </a:t>
            </a:r>
            <a:r>
              <a:rPr lang="en-US" dirty="0"/>
              <a:t>fitted:—and how exquisitely, too,</a:t>
            </a:r>
          </a:p>
          <a:p>
            <a:pPr marL="0" indent="0">
              <a:buNone/>
            </a:pPr>
            <a:r>
              <a:rPr lang="en-US" dirty="0" smtClean="0"/>
              <a:t>Theme </a:t>
            </a:r>
            <a:r>
              <a:rPr lang="en-US" dirty="0"/>
              <a:t>this but little heard of among Men,</a:t>
            </a:r>
          </a:p>
          <a:p>
            <a:pPr marL="0" indent="0">
              <a:buNone/>
            </a:pPr>
            <a:r>
              <a:rPr lang="en-US" dirty="0" smtClean="0"/>
              <a:t>The </a:t>
            </a:r>
            <a:r>
              <a:rPr lang="en-US" dirty="0"/>
              <a:t>external World is fitted to the Mind.</a:t>
            </a:r>
          </a:p>
          <a:p>
            <a:pPr marL="0" indent="0">
              <a:buNone/>
            </a:pPr>
            <a:r>
              <a:rPr lang="en-US" dirty="0"/>
              <a:t> </a:t>
            </a:r>
          </a:p>
          <a:p>
            <a:pPr marL="0" indent="0">
              <a:buNone/>
            </a:pPr>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15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98" y="1905000"/>
            <a:ext cx="2505205" cy="3810000"/>
          </a:xfrm>
          <a:prstGeom prst="rect">
            <a:avLst/>
          </a:prstGeom>
        </p:spPr>
      </p:pic>
    </p:spTree>
    <p:extLst>
      <p:ext uri="{BB962C8B-B14F-4D97-AF65-F5344CB8AC3E}">
        <p14:creationId xmlns:p14="http://schemas.microsoft.com/office/powerpoint/2010/main" val="146791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304800"/>
            <a:ext cx="4038600" cy="1143000"/>
          </a:xfrm>
        </p:spPr>
        <p:txBody>
          <a:bodyPr>
            <a:normAutofit fontScale="90000"/>
          </a:bodyPr>
          <a:lstStyle/>
          <a:p>
            <a:r>
              <a:rPr lang="en-US" dirty="0" smtClean="0"/>
              <a:t>Alexander </a:t>
            </a:r>
            <a:r>
              <a:rPr lang="en-US" dirty="0" smtClean="0">
                <a:solidFill>
                  <a:srgbClr val="C00000"/>
                </a:solidFill>
              </a:rPr>
              <a:t>Dumas</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2754ED01-E2A0-4C1E-8E21-014B99041579}" type="slidenum">
              <a:rPr lang="en-US" smtClean="0"/>
              <a:pPr/>
              <a:t>16</a:t>
            </a:fld>
            <a:endParaRPr lang="en-US"/>
          </a:p>
        </p:txBody>
      </p:sp>
      <p:sp>
        <p:nvSpPr>
          <p:cNvPr id="6" name="Content Placeholder 5"/>
          <p:cNvSpPr>
            <a:spLocks noGrp="1"/>
          </p:cNvSpPr>
          <p:nvPr>
            <p:ph idx="1"/>
          </p:nvPr>
        </p:nvSpPr>
        <p:spPr>
          <a:xfrm>
            <a:off x="4572000" y="1828800"/>
            <a:ext cx="4114800" cy="4525963"/>
          </a:xfrm>
        </p:spPr>
        <p:txBody>
          <a:bodyPr/>
          <a:lstStyle/>
          <a:p>
            <a:pPr marL="0" indent="0">
              <a:buNone/>
            </a:pPr>
            <a:r>
              <a:rPr lang="en-US" i="1" dirty="0" smtClean="0"/>
              <a:t>The Three Musketeers</a:t>
            </a:r>
          </a:p>
          <a:p>
            <a:pPr marL="0" indent="0">
              <a:buNone/>
            </a:pPr>
            <a:endParaRPr lang="en-US" i="1" dirty="0"/>
          </a:p>
          <a:p>
            <a:pPr marL="0" indent="0">
              <a:buNone/>
            </a:pPr>
            <a:r>
              <a:rPr lang="en-US" i="1" dirty="0" smtClean="0"/>
              <a:t>The Count of Monte Cristo</a:t>
            </a:r>
          </a:p>
          <a:p>
            <a:pPr marL="0" indent="0">
              <a:buNone/>
            </a:pPr>
            <a:endParaRPr lang="en-US" i="1" dirty="0"/>
          </a:p>
          <a:p>
            <a:pPr marL="0" indent="0">
              <a:buNone/>
            </a:pPr>
            <a:r>
              <a:rPr lang="en-US" i="1" dirty="0" smtClean="0"/>
              <a:t>The Man in the Iron Mask</a:t>
            </a:r>
            <a:endParaRPr lang="en-US" i="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1" y="690093"/>
            <a:ext cx="4047382" cy="5334000"/>
          </a:xfrm>
          <a:prstGeom prst="rect">
            <a:avLst/>
          </a:prstGeom>
        </p:spPr>
      </p:pic>
    </p:spTree>
    <p:extLst>
      <p:ext uri="{BB962C8B-B14F-4D97-AF65-F5344CB8AC3E}">
        <p14:creationId xmlns:p14="http://schemas.microsoft.com/office/powerpoint/2010/main" val="32595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00800" cy="1143000"/>
          </a:xfrm>
        </p:spPr>
        <p:txBody>
          <a:bodyPr/>
          <a:lstStyle/>
          <a:p>
            <a:r>
              <a:rPr lang="en-US" dirty="0" smtClean="0"/>
              <a:t>Victor </a:t>
            </a:r>
            <a:r>
              <a:rPr lang="en-US" dirty="0" smtClean="0">
                <a:solidFill>
                  <a:srgbClr val="C00000"/>
                </a:solidFill>
              </a:rPr>
              <a:t>Hugo</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2754ED01-E2A0-4C1E-8E21-014B99041579}" type="slidenum">
              <a:rPr lang="en-US" smtClean="0"/>
              <a:pPr/>
              <a:t>17</a:t>
            </a:fld>
            <a:endParaRPr lang="en-US"/>
          </a:p>
        </p:txBody>
      </p:sp>
      <p:sp>
        <p:nvSpPr>
          <p:cNvPr id="6" name="Content Placeholder 5"/>
          <p:cNvSpPr>
            <a:spLocks noGrp="1"/>
          </p:cNvSpPr>
          <p:nvPr>
            <p:ph idx="1"/>
          </p:nvPr>
        </p:nvSpPr>
        <p:spPr>
          <a:xfrm>
            <a:off x="457200" y="1600200"/>
            <a:ext cx="3962400" cy="4525963"/>
          </a:xfrm>
        </p:spPr>
        <p:txBody>
          <a:bodyPr/>
          <a:lstStyle/>
          <a:p>
            <a:pPr marL="0" indent="0">
              <a:buNone/>
            </a:pPr>
            <a:r>
              <a:rPr lang="en-US" i="1" dirty="0" smtClean="0"/>
              <a:t>Les </a:t>
            </a:r>
            <a:r>
              <a:rPr lang="en-US" i="1" dirty="0" err="1" smtClean="0"/>
              <a:t>Miserables</a:t>
            </a:r>
            <a:endParaRPr lang="en-US" i="1" dirty="0" smtClean="0"/>
          </a:p>
          <a:p>
            <a:pPr marL="0" indent="0">
              <a:buNone/>
            </a:pPr>
            <a:endParaRPr lang="en-US" i="1" dirty="0" smtClean="0"/>
          </a:p>
          <a:p>
            <a:pPr marL="0" indent="0">
              <a:buNone/>
            </a:pPr>
            <a:r>
              <a:rPr lang="en-US" i="1" dirty="0" smtClean="0"/>
              <a:t>The Man Who Laughs</a:t>
            </a:r>
          </a:p>
          <a:p>
            <a:pPr marL="0" indent="0">
              <a:buNone/>
            </a:pPr>
            <a:endParaRPr lang="en-US" i="1" dirty="0" smtClean="0"/>
          </a:p>
          <a:p>
            <a:pPr marL="0" indent="0">
              <a:buNone/>
            </a:pPr>
            <a:r>
              <a:rPr lang="en-US" i="1" dirty="0" smtClean="0"/>
              <a:t>Notre Dame de Paris </a:t>
            </a:r>
            <a:r>
              <a:rPr lang="en-US" sz="2400" i="1" dirty="0" smtClean="0"/>
              <a:t>(The Hunchback of Notre Dame)</a:t>
            </a:r>
            <a:endParaRPr lang="en-US" sz="2400" i="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1524000"/>
            <a:ext cx="4089400" cy="4445000"/>
          </a:xfrm>
          <a:prstGeom prst="rect">
            <a:avLst/>
          </a:prstGeom>
        </p:spPr>
      </p:pic>
    </p:spTree>
    <p:extLst>
      <p:ext uri="{BB962C8B-B14F-4D97-AF65-F5344CB8AC3E}">
        <p14:creationId xmlns:p14="http://schemas.microsoft.com/office/powerpoint/2010/main" val="3392940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990600"/>
            <a:ext cx="3619500" cy="990600"/>
          </a:xfrm>
        </p:spPr>
        <p:txBody>
          <a:bodyPr>
            <a:normAutofit fontScale="90000"/>
          </a:bodyPr>
          <a:lstStyle/>
          <a:p>
            <a:r>
              <a:rPr lang="en-US" dirty="0" smtClean="0"/>
              <a:t>Edmond </a:t>
            </a:r>
            <a:r>
              <a:rPr lang="en-US" dirty="0" smtClean="0">
                <a:solidFill>
                  <a:srgbClr val="C00000"/>
                </a:solidFill>
              </a:rPr>
              <a:t>Rostand</a:t>
            </a:r>
            <a:endParaRPr lang="en-US" dirty="0">
              <a:solidFill>
                <a:srgbClr val="C00000"/>
              </a:solidFill>
            </a:endParaRPr>
          </a:p>
        </p:txBody>
      </p:sp>
      <p:sp>
        <p:nvSpPr>
          <p:cNvPr id="3" name="Content Placeholder 2"/>
          <p:cNvSpPr>
            <a:spLocks noGrp="1"/>
          </p:cNvSpPr>
          <p:nvPr>
            <p:ph idx="1"/>
          </p:nvPr>
        </p:nvSpPr>
        <p:spPr>
          <a:xfrm>
            <a:off x="5181600" y="3743325"/>
            <a:ext cx="3505200" cy="2362200"/>
          </a:xfrm>
        </p:spPr>
        <p:txBody>
          <a:bodyPr/>
          <a:lstStyle/>
          <a:p>
            <a:pPr marL="0" indent="0">
              <a:buNone/>
            </a:pPr>
            <a:r>
              <a:rPr lang="en-US" i="1" dirty="0" smtClean="0"/>
              <a:t>Cyrano de Bergerac</a:t>
            </a:r>
            <a:endParaRPr lang="en-US" i="1"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18</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609600"/>
            <a:ext cx="4495800" cy="5639297"/>
          </a:xfrm>
          <a:prstGeom prst="rect">
            <a:avLst/>
          </a:prstGeom>
        </p:spPr>
      </p:pic>
    </p:spTree>
    <p:extLst>
      <p:ext uri="{BB962C8B-B14F-4D97-AF65-F5344CB8AC3E}">
        <p14:creationId xmlns:p14="http://schemas.microsoft.com/office/powerpoint/2010/main" val="3392940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400800" cy="1143000"/>
          </a:xfrm>
        </p:spPr>
        <p:txBody>
          <a:bodyPr>
            <a:normAutofit/>
          </a:bodyPr>
          <a:lstStyle/>
          <a:p>
            <a:r>
              <a:rPr lang="en-US" dirty="0" smtClean="0"/>
              <a:t>Romantic </a:t>
            </a:r>
            <a:r>
              <a:rPr lang="en-US" dirty="0" smtClean="0">
                <a:solidFill>
                  <a:srgbClr val="C00000"/>
                </a:solidFill>
              </a:rPr>
              <a:t>negative</a:t>
            </a:r>
            <a:r>
              <a:rPr lang="en-US" dirty="0" smtClean="0"/>
              <a:t> themes</a:t>
            </a:r>
            <a:endParaRPr lang="en-US" dirty="0"/>
          </a:p>
        </p:txBody>
      </p:sp>
      <p:sp>
        <p:nvSpPr>
          <p:cNvPr id="3" name="Content Placeholder 2"/>
          <p:cNvSpPr>
            <a:spLocks noGrp="1"/>
          </p:cNvSpPr>
          <p:nvPr>
            <p:ph idx="1"/>
          </p:nvPr>
        </p:nvSpPr>
        <p:spPr>
          <a:xfrm>
            <a:off x="609600" y="1295400"/>
            <a:ext cx="7924800" cy="5257800"/>
          </a:xfrm>
        </p:spPr>
        <p:txBody>
          <a:bodyPr>
            <a:normAutofit/>
          </a:bodyPr>
          <a:lstStyle/>
          <a:p>
            <a:pPr marL="0" indent="0">
              <a:buNone/>
            </a:pPr>
            <a:r>
              <a:rPr lang="en-US" dirty="0" smtClean="0"/>
              <a:t>Contrast to Classicism’s rules, </a:t>
            </a:r>
            <a:r>
              <a:rPr lang="en-US" dirty="0" smtClean="0"/>
              <a:t>formulae, copying old, dead things. </a:t>
            </a:r>
            <a:endParaRPr lang="en-US" dirty="0" smtClean="0"/>
          </a:p>
          <a:p>
            <a:pPr marL="0" indent="0">
              <a:buNone/>
            </a:pPr>
            <a:r>
              <a:rPr lang="en-US" dirty="0" smtClean="0"/>
              <a:t>Fear of </a:t>
            </a:r>
            <a:r>
              <a:rPr lang="en-US" dirty="0" smtClean="0"/>
              <a:t>mechanistic</a:t>
            </a:r>
            <a:r>
              <a:rPr lang="en-US" dirty="0" smtClean="0"/>
              <a:t>, reductionist view of life.</a:t>
            </a:r>
          </a:p>
          <a:p>
            <a:pPr marL="0" indent="0">
              <a:buNone/>
            </a:pPr>
            <a:r>
              <a:rPr lang="en-US" dirty="0" smtClean="0"/>
              <a:t>Variations: </a:t>
            </a:r>
          </a:p>
          <a:p>
            <a:pPr lvl="1">
              <a:buFont typeface="Wingdings" panose="05000000000000000000" pitchFamily="2" charset="2"/>
              <a:buChar char="§"/>
            </a:pPr>
            <a:r>
              <a:rPr lang="en-US" dirty="0" smtClean="0"/>
              <a:t>spiritualism versus materialism </a:t>
            </a:r>
          </a:p>
          <a:p>
            <a:pPr lvl="1">
              <a:buFont typeface="Wingdings" panose="05000000000000000000" pitchFamily="2" charset="2"/>
              <a:buChar char="§"/>
            </a:pPr>
            <a:r>
              <a:rPr lang="en-US" dirty="0" smtClean="0"/>
              <a:t>passion versus cold reason </a:t>
            </a:r>
          </a:p>
          <a:p>
            <a:pPr lvl="1">
              <a:buFont typeface="Wingdings" panose="05000000000000000000" pitchFamily="2" charset="2"/>
              <a:buChar char="§"/>
            </a:pPr>
            <a:r>
              <a:rPr lang="en-US" dirty="0" smtClean="0"/>
              <a:t>spontaneity versus routine</a:t>
            </a:r>
          </a:p>
          <a:p>
            <a:pPr lvl="1">
              <a:buFont typeface="Wingdings" panose="05000000000000000000" pitchFamily="2" charset="2"/>
              <a:buChar char="§"/>
            </a:pPr>
            <a:r>
              <a:rPr lang="en-US" dirty="0"/>
              <a:t>f</a:t>
            </a:r>
            <a:r>
              <a:rPr lang="en-US" dirty="0" smtClean="0"/>
              <a:t>reedom versus restraint </a:t>
            </a:r>
            <a:endParaRPr lang="en-US" dirty="0" smtClean="0"/>
          </a:p>
          <a:p>
            <a:pPr lvl="1">
              <a:buFont typeface="Wingdings" panose="05000000000000000000" pitchFamily="2" charset="2"/>
              <a:buChar char="§"/>
            </a:pPr>
            <a:r>
              <a:rPr lang="en-US" dirty="0"/>
              <a:t>f</a:t>
            </a:r>
            <a:r>
              <a:rPr lang="en-US" dirty="0" smtClean="0"/>
              <a:t>antasy versus realism</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19</a:t>
            </a:fld>
            <a:endParaRPr lang="en-US"/>
          </a:p>
        </p:txBody>
      </p:sp>
    </p:spTree>
    <p:extLst>
      <p:ext uri="{BB962C8B-B14F-4D97-AF65-F5344CB8AC3E}">
        <p14:creationId xmlns:p14="http://schemas.microsoft.com/office/powerpoint/2010/main" val="722822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Romanticism as a 19th-century </a:t>
            </a:r>
            <a:r>
              <a:rPr lang="en-US" dirty="0" smtClean="0">
                <a:solidFill>
                  <a:srgbClr val="C00000"/>
                </a:solidFill>
              </a:rPr>
              <a:t>artistic</a:t>
            </a:r>
            <a:r>
              <a:rPr lang="en-US" dirty="0" smtClean="0"/>
              <a:t> and </a:t>
            </a:r>
            <a:r>
              <a:rPr lang="en-US" dirty="0" smtClean="0">
                <a:solidFill>
                  <a:srgbClr val="C00000"/>
                </a:solidFill>
              </a:rPr>
              <a:t>philosophical</a:t>
            </a:r>
            <a:r>
              <a:rPr lang="en-US" dirty="0" smtClean="0"/>
              <a:t> movement</a:t>
            </a:r>
            <a:endParaRPr lang="en-US" dirty="0"/>
          </a:p>
        </p:txBody>
      </p:sp>
      <p:sp>
        <p:nvSpPr>
          <p:cNvPr id="3" name="Content Placeholder 2"/>
          <p:cNvSpPr>
            <a:spLocks noGrp="1"/>
          </p:cNvSpPr>
          <p:nvPr>
            <p:ph idx="1"/>
          </p:nvPr>
        </p:nvSpPr>
        <p:spPr>
          <a:xfrm>
            <a:off x="457200" y="2297693"/>
            <a:ext cx="8229600" cy="3264907"/>
          </a:xfrm>
        </p:spPr>
        <p:txBody>
          <a:bodyPr/>
          <a:lstStyle/>
          <a:p>
            <a:pPr>
              <a:buFont typeface="Wingdings" panose="05000000000000000000" pitchFamily="2" charset="2"/>
              <a:buChar char="§"/>
            </a:pPr>
            <a:r>
              <a:rPr lang="en-US" dirty="0" smtClean="0"/>
              <a:t>Painting</a:t>
            </a:r>
          </a:p>
          <a:p>
            <a:pPr>
              <a:buFont typeface="Wingdings" panose="05000000000000000000" pitchFamily="2" charset="2"/>
              <a:buChar char="§"/>
            </a:pPr>
            <a:r>
              <a:rPr lang="en-US" dirty="0" smtClean="0"/>
              <a:t>Music</a:t>
            </a:r>
          </a:p>
          <a:p>
            <a:pPr>
              <a:buFont typeface="Wingdings" panose="05000000000000000000" pitchFamily="2" charset="2"/>
              <a:buChar char="§"/>
            </a:pPr>
            <a:r>
              <a:rPr lang="en-US" dirty="0" smtClean="0"/>
              <a:t>Literature</a:t>
            </a:r>
          </a:p>
          <a:p>
            <a:pPr marL="0" indent="0">
              <a:buNone/>
            </a:pPr>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2</a:t>
            </a:fld>
            <a:endParaRPr lang="en-US"/>
          </a:p>
        </p:txBody>
      </p:sp>
    </p:spTree>
    <p:extLst>
      <p:ext uri="{BB962C8B-B14F-4D97-AF65-F5344CB8AC3E}">
        <p14:creationId xmlns:p14="http://schemas.microsoft.com/office/powerpoint/2010/main" val="201852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3962400" cy="1143000"/>
          </a:xfrm>
        </p:spPr>
        <p:txBody>
          <a:bodyPr>
            <a:normAutofit fontScale="90000"/>
          </a:bodyPr>
          <a:lstStyle/>
          <a:p>
            <a:r>
              <a:rPr lang="en-US" dirty="0" smtClean="0"/>
              <a:t>Contra </a:t>
            </a:r>
            <a:r>
              <a:rPr lang="en-US" dirty="0" smtClean="0">
                <a:solidFill>
                  <a:schemeClr val="accent5">
                    <a:lumMod val="75000"/>
                  </a:schemeClr>
                </a:solidFill>
              </a:rPr>
              <a:t>Classicism</a:t>
            </a:r>
            <a:endParaRPr lang="en-US" dirty="0">
              <a:solidFill>
                <a:schemeClr val="accent5">
                  <a:lumMod val="75000"/>
                </a:schemeClr>
              </a:solidFill>
            </a:endParaRPr>
          </a:p>
        </p:txBody>
      </p:sp>
      <p:sp>
        <p:nvSpPr>
          <p:cNvPr id="3" name="Content Placeholder 2"/>
          <p:cNvSpPr>
            <a:spLocks noGrp="1"/>
          </p:cNvSpPr>
          <p:nvPr>
            <p:ph idx="1"/>
          </p:nvPr>
        </p:nvSpPr>
        <p:spPr>
          <a:xfrm>
            <a:off x="609600" y="1676400"/>
            <a:ext cx="3733800" cy="4525963"/>
          </a:xfrm>
        </p:spPr>
        <p:txBody>
          <a:bodyPr>
            <a:normAutofit lnSpcReduction="10000"/>
          </a:bodyPr>
          <a:lstStyle/>
          <a:p>
            <a:pPr marL="0" indent="0">
              <a:buNone/>
            </a:pPr>
            <a:r>
              <a:rPr lang="en-US" dirty="0" smtClean="0"/>
              <a:t>Rules, tradition, old.</a:t>
            </a:r>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r>
              <a:rPr lang="en-US" dirty="0" smtClean="0">
                <a:solidFill>
                  <a:srgbClr val="C00000"/>
                </a:solidFill>
              </a:rPr>
              <a:t>Romantics</a:t>
            </a:r>
            <a:r>
              <a:rPr lang="en-US" dirty="0" smtClean="0"/>
              <a:t>: </a:t>
            </a:r>
            <a:endParaRPr lang="en-US" dirty="0"/>
          </a:p>
          <a:p>
            <a:pPr marL="0" indent="0">
              <a:buNone/>
            </a:pPr>
            <a:r>
              <a:rPr lang="en-US" dirty="0" smtClean="0"/>
              <a:t>Freedom, the future, the new.</a:t>
            </a:r>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20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8744" y="533400"/>
            <a:ext cx="3935295" cy="5922818"/>
          </a:xfrm>
          <a:prstGeom prst="rect">
            <a:avLst/>
          </a:prstGeom>
        </p:spPr>
      </p:pic>
    </p:spTree>
    <p:extLst>
      <p:ext uri="{BB962C8B-B14F-4D97-AF65-F5344CB8AC3E}">
        <p14:creationId xmlns:p14="http://schemas.microsoft.com/office/powerpoint/2010/main" val="3423797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Contra reason, science, philosophy</a:t>
            </a:r>
            <a:endParaRPr lang="en-US" dirty="0"/>
          </a:p>
        </p:txBody>
      </p:sp>
      <p:sp>
        <p:nvSpPr>
          <p:cNvPr id="3" name="Content Placeholder 2"/>
          <p:cNvSpPr>
            <a:spLocks noGrp="1"/>
          </p:cNvSpPr>
          <p:nvPr>
            <p:ph idx="1"/>
          </p:nvPr>
        </p:nvSpPr>
        <p:spPr>
          <a:xfrm>
            <a:off x="4495800" y="1524000"/>
            <a:ext cx="4495800" cy="4525963"/>
          </a:xfrm>
        </p:spPr>
        <p:txBody>
          <a:bodyPr>
            <a:normAutofit fontScale="92500" lnSpcReduction="20000"/>
          </a:bodyPr>
          <a:lstStyle/>
          <a:p>
            <a:pPr marL="0" indent="0">
              <a:buNone/>
            </a:pPr>
            <a:r>
              <a:rPr lang="en-US" dirty="0" smtClean="0"/>
              <a:t>Johann Wolfgang </a:t>
            </a:r>
            <a:r>
              <a:rPr lang="en-US" dirty="0" smtClean="0">
                <a:solidFill>
                  <a:srgbClr val="C00000"/>
                </a:solidFill>
              </a:rPr>
              <a:t>Goethe</a:t>
            </a:r>
            <a:r>
              <a:rPr lang="en-US" dirty="0" smtClean="0"/>
              <a:t>:</a:t>
            </a:r>
          </a:p>
          <a:p>
            <a:pPr marL="0" indent="0">
              <a:buNone/>
            </a:pPr>
            <a:endParaRPr lang="en-US" sz="1600" dirty="0" smtClean="0"/>
          </a:p>
          <a:p>
            <a:pPr marL="0" indent="0">
              <a:buNone/>
            </a:pPr>
            <a:r>
              <a:rPr lang="en-US" sz="1600" dirty="0"/>
              <a:t/>
            </a:r>
            <a:br>
              <a:rPr lang="en-US" sz="1600" dirty="0"/>
            </a:br>
            <a:r>
              <a:rPr lang="en-US" dirty="0" smtClean="0"/>
              <a:t>“</a:t>
            </a:r>
            <a:r>
              <a:rPr lang="en-US" dirty="0" smtClean="0">
                <a:solidFill>
                  <a:schemeClr val="tx1">
                    <a:lumMod val="65000"/>
                    <a:lumOff val="35000"/>
                  </a:schemeClr>
                </a:solidFill>
              </a:rPr>
              <a:t>Gray</a:t>
            </a:r>
            <a:r>
              <a:rPr lang="en-US" dirty="0"/>
              <a:t>, dear friend, is all </a:t>
            </a:r>
            <a:r>
              <a:rPr lang="en-US" dirty="0">
                <a:solidFill>
                  <a:schemeClr val="tx1">
                    <a:lumMod val="75000"/>
                    <a:lumOff val="25000"/>
                  </a:schemeClr>
                </a:solidFill>
              </a:rPr>
              <a:t>theory</a:t>
            </a:r>
            <a:r>
              <a:rPr lang="en-US" dirty="0"/>
              <a:t>,</a:t>
            </a:r>
          </a:p>
          <a:p>
            <a:pPr marL="0" indent="0">
              <a:buNone/>
            </a:pPr>
            <a:r>
              <a:rPr lang="en-US" dirty="0"/>
              <a:t>But </a:t>
            </a:r>
            <a:r>
              <a:rPr lang="en-US" dirty="0">
                <a:solidFill>
                  <a:srgbClr val="00B050"/>
                </a:solidFill>
              </a:rPr>
              <a:t>green</a:t>
            </a:r>
            <a:r>
              <a:rPr lang="en-US" dirty="0"/>
              <a:t> is </a:t>
            </a:r>
            <a:r>
              <a:rPr lang="en-US" dirty="0" smtClean="0"/>
              <a:t>life’s </a:t>
            </a:r>
            <a:r>
              <a:rPr lang="en-US" dirty="0">
                <a:solidFill>
                  <a:srgbClr val="FFC000"/>
                </a:solidFill>
              </a:rPr>
              <a:t>golden</a:t>
            </a:r>
            <a:r>
              <a:rPr lang="en-US" dirty="0"/>
              <a:t> tree</a:t>
            </a:r>
            <a:r>
              <a:rPr lang="en-US" dirty="0" smtClean="0"/>
              <a:t>.”</a:t>
            </a:r>
            <a:endParaRPr lang="en-US" dirty="0"/>
          </a:p>
          <a:p>
            <a:pPr marL="0" indent="0">
              <a:buNone/>
            </a:pPr>
            <a:endParaRPr lang="en-US" sz="1700" i="1" dirty="0" smtClean="0"/>
          </a:p>
          <a:p>
            <a:pPr marL="0" indent="0">
              <a:buNone/>
            </a:pPr>
            <a:endParaRPr lang="en-US" sz="1700" i="1" dirty="0"/>
          </a:p>
          <a:p>
            <a:pPr marL="0" indent="0">
              <a:buNone/>
            </a:pPr>
            <a:r>
              <a:rPr lang="en-US" dirty="0" smtClean="0"/>
              <a:t>“</a:t>
            </a:r>
            <a:r>
              <a:rPr lang="en-US" dirty="0" smtClean="0">
                <a:solidFill>
                  <a:srgbClr val="00B050"/>
                </a:solidFill>
              </a:rPr>
              <a:t>Feeling</a:t>
            </a:r>
            <a:r>
              <a:rPr lang="en-US" dirty="0" smtClean="0"/>
              <a:t> </a:t>
            </a:r>
            <a:r>
              <a:rPr lang="en-US" dirty="0"/>
              <a:t>is all,</a:t>
            </a:r>
          </a:p>
          <a:p>
            <a:pPr marL="0" indent="0">
              <a:buNone/>
            </a:pPr>
            <a:r>
              <a:rPr lang="en-US" dirty="0"/>
              <a:t>Name is only </a:t>
            </a:r>
            <a:r>
              <a:rPr lang="en-US" dirty="0">
                <a:solidFill>
                  <a:schemeClr val="tx1">
                    <a:lumMod val="75000"/>
                    <a:lumOff val="25000"/>
                  </a:schemeClr>
                </a:solidFill>
              </a:rPr>
              <a:t>sound</a:t>
            </a:r>
            <a:r>
              <a:rPr lang="en-US" dirty="0"/>
              <a:t> and </a:t>
            </a:r>
            <a:r>
              <a:rPr lang="en-US" dirty="0">
                <a:solidFill>
                  <a:schemeClr val="tx1">
                    <a:lumMod val="75000"/>
                    <a:lumOff val="25000"/>
                  </a:schemeClr>
                </a:solidFill>
              </a:rPr>
              <a:t>smoke</a:t>
            </a:r>
            <a:r>
              <a:rPr lang="en-US" dirty="0" smtClean="0"/>
              <a:t>.”</a:t>
            </a:r>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21</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447800"/>
            <a:ext cx="3714750" cy="4953000"/>
          </a:xfrm>
          <a:prstGeom prst="rect">
            <a:avLst/>
          </a:prstGeom>
        </p:spPr>
      </p:pic>
    </p:spTree>
    <p:extLst>
      <p:ext uri="{BB962C8B-B14F-4D97-AF65-F5344CB8AC3E}">
        <p14:creationId xmlns:p14="http://schemas.microsoft.com/office/powerpoint/2010/main" val="3350397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639" y="228600"/>
            <a:ext cx="3705896" cy="1143000"/>
          </a:xfrm>
        </p:spPr>
        <p:txBody>
          <a:bodyPr>
            <a:normAutofit fontScale="90000"/>
          </a:bodyPr>
          <a:lstStyle/>
          <a:p>
            <a:r>
              <a:rPr lang="en-US" dirty="0"/>
              <a:t>John </a:t>
            </a:r>
            <a:r>
              <a:rPr lang="en-US" dirty="0">
                <a:solidFill>
                  <a:srgbClr val="C00000"/>
                </a:solidFill>
              </a:rPr>
              <a:t>Keats</a:t>
            </a:r>
            <a:r>
              <a:rPr lang="en-US" dirty="0"/>
              <a:t>, </a:t>
            </a:r>
            <a:r>
              <a:rPr lang="en-US" dirty="0" smtClean="0"/>
              <a:t>“Lamia”</a:t>
            </a:r>
            <a:endParaRPr lang="en-US" dirty="0"/>
          </a:p>
        </p:txBody>
      </p:sp>
      <p:sp>
        <p:nvSpPr>
          <p:cNvPr id="3" name="Content Placeholder 2"/>
          <p:cNvSpPr>
            <a:spLocks noGrp="1"/>
          </p:cNvSpPr>
          <p:nvPr>
            <p:ph idx="1"/>
          </p:nvPr>
        </p:nvSpPr>
        <p:spPr>
          <a:xfrm>
            <a:off x="304800" y="762000"/>
            <a:ext cx="5486400" cy="5943600"/>
          </a:xfrm>
        </p:spPr>
        <p:txBody>
          <a:bodyPr>
            <a:noAutofit/>
          </a:bodyPr>
          <a:lstStyle/>
          <a:p>
            <a:pPr marL="0" indent="0">
              <a:buNone/>
            </a:pPr>
            <a:r>
              <a:rPr lang="en-US" sz="2400" dirty="0" smtClean="0"/>
              <a:t>Do </a:t>
            </a:r>
            <a:r>
              <a:rPr lang="en-US" sz="2400" dirty="0"/>
              <a:t>not all charms fly</a:t>
            </a:r>
          </a:p>
          <a:p>
            <a:pPr marL="0" indent="0">
              <a:buNone/>
            </a:pPr>
            <a:r>
              <a:rPr lang="en-US" sz="2400" dirty="0"/>
              <a:t>At the mere touch of cold philosophy?</a:t>
            </a:r>
          </a:p>
          <a:p>
            <a:pPr marL="0" indent="0">
              <a:buNone/>
            </a:pPr>
            <a:r>
              <a:rPr lang="en-US" sz="2400" dirty="0"/>
              <a:t>There was an awful rainbow once in heaven:</a:t>
            </a:r>
            <a:br>
              <a:rPr lang="en-US" sz="2400" dirty="0"/>
            </a:br>
            <a:r>
              <a:rPr lang="en-US" sz="2400" dirty="0"/>
              <a:t>We know her woof, her texture; she is given</a:t>
            </a:r>
          </a:p>
          <a:p>
            <a:pPr marL="0" indent="0">
              <a:buNone/>
            </a:pPr>
            <a:r>
              <a:rPr lang="en-US" sz="2400" dirty="0"/>
              <a:t>In the dull catalogue of common things.</a:t>
            </a:r>
          </a:p>
          <a:p>
            <a:pPr marL="0" indent="0">
              <a:buNone/>
            </a:pPr>
            <a:r>
              <a:rPr lang="en-US" sz="2400" dirty="0"/>
              <a:t>Philosophy will clip an Angel's wings,</a:t>
            </a:r>
          </a:p>
          <a:p>
            <a:pPr marL="0" indent="0">
              <a:buNone/>
            </a:pPr>
            <a:r>
              <a:rPr lang="en-US" sz="2400" dirty="0"/>
              <a:t>Conquer all mysteries by rule and line,</a:t>
            </a:r>
          </a:p>
          <a:p>
            <a:pPr marL="0" indent="0">
              <a:buNone/>
            </a:pPr>
            <a:r>
              <a:rPr lang="en-US" sz="2400" dirty="0"/>
              <a:t>Empty the haunted air, and </a:t>
            </a:r>
            <a:r>
              <a:rPr lang="en-US" sz="2400" dirty="0" err="1"/>
              <a:t>gnomed</a:t>
            </a:r>
            <a:r>
              <a:rPr lang="en-US" sz="2400" dirty="0"/>
              <a:t> mine –</a:t>
            </a:r>
          </a:p>
          <a:p>
            <a:pPr marL="0" indent="0">
              <a:buNone/>
            </a:pPr>
            <a:r>
              <a:rPr lang="en-US" sz="2400" dirty="0"/>
              <a:t>Unweave a rainbow, as it erstwhile made</a:t>
            </a:r>
          </a:p>
          <a:p>
            <a:pPr marL="0" indent="0">
              <a:buNone/>
            </a:pPr>
            <a:r>
              <a:rPr lang="en-US" sz="2400" dirty="0"/>
              <a:t>The tender-</a:t>
            </a:r>
            <a:r>
              <a:rPr lang="en-US" sz="2400" dirty="0" err="1"/>
              <a:t>person'd</a:t>
            </a:r>
            <a:r>
              <a:rPr lang="en-US" sz="2400" dirty="0"/>
              <a:t> Lamia melt into a shade</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22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1676400"/>
            <a:ext cx="3140335" cy="4038600"/>
          </a:xfrm>
          <a:prstGeom prst="rect">
            <a:avLst/>
          </a:prstGeom>
        </p:spPr>
      </p:pic>
    </p:spTree>
    <p:extLst>
      <p:ext uri="{BB962C8B-B14F-4D97-AF65-F5344CB8AC3E}">
        <p14:creationId xmlns:p14="http://schemas.microsoft.com/office/powerpoint/2010/main" val="4085610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John </a:t>
            </a:r>
            <a:r>
              <a:rPr lang="en-US" dirty="0">
                <a:solidFill>
                  <a:srgbClr val="C00000"/>
                </a:solidFill>
              </a:rPr>
              <a:t>Keats</a:t>
            </a:r>
            <a:r>
              <a:rPr lang="en-US" dirty="0"/>
              <a:t>, </a:t>
            </a:r>
            <a:r>
              <a:rPr lang="en-US" dirty="0" smtClean="0"/>
              <a:t>“Lamia” </a:t>
            </a:r>
            <a:r>
              <a:rPr lang="en-US" sz="3200" dirty="0" smtClean="0"/>
              <a:t>(cont’d)</a:t>
            </a:r>
            <a:endParaRPr lang="en-US" sz="3200" dirty="0"/>
          </a:p>
        </p:txBody>
      </p:sp>
      <p:sp>
        <p:nvSpPr>
          <p:cNvPr id="3" name="Content Placeholder 2"/>
          <p:cNvSpPr>
            <a:spLocks noGrp="1"/>
          </p:cNvSpPr>
          <p:nvPr>
            <p:ph idx="1"/>
          </p:nvPr>
        </p:nvSpPr>
        <p:spPr>
          <a:xfrm>
            <a:off x="3048000" y="1752600"/>
            <a:ext cx="5638800" cy="4525963"/>
          </a:xfrm>
        </p:spPr>
        <p:txBody>
          <a:bodyPr>
            <a:normAutofit/>
          </a:bodyPr>
          <a:lstStyle/>
          <a:p>
            <a:pPr marL="0" indent="0">
              <a:buNone/>
            </a:pPr>
            <a:r>
              <a:rPr lang="en-US" dirty="0"/>
              <a:t> </a:t>
            </a:r>
            <a:r>
              <a:rPr lang="en-US" dirty="0" smtClean="0"/>
              <a:t>The </a:t>
            </a:r>
            <a:r>
              <a:rPr lang="en-US" dirty="0"/>
              <a:t>bald-headed philosopher</a:t>
            </a:r>
          </a:p>
          <a:p>
            <a:pPr marL="0" indent="0">
              <a:buNone/>
            </a:pPr>
            <a:r>
              <a:rPr lang="en-US" dirty="0"/>
              <a:t>Had </a:t>
            </a:r>
            <a:r>
              <a:rPr lang="en-US" dirty="0" err="1" smtClean="0"/>
              <a:t>fix’d</a:t>
            </a:r>
            <a:r>
              <a:rPr lang="en-US" dirty="0" smtClean="0"/>
              <a:t> </a:t>
            </a:r>
            <a:r>
              <a:rPr lang="en-US" dirty="0"/>
              <a:t>his eye, without a twinkle or stir</a:t>
            </a:r>
          </a:p>
          <a:p>
            <a:pPr marL="0" indent="0">
              <a:buNone/>
            </a:pPr>
            <a:r>
              <a:rPr lang="en-US" dirty="0"/>
              <a:t>Full on the alarmed beauty of the bride,</a:t>
            </a:r>
          </a:p>
          <a:p>
            <a:pPr marL="0" indent="0">
              <a:buNone/>
            </a:pPr>
            <a:r>
              <a:rPr lang="en-US" dirty="0"/>
              <a:t>Brow-beating her fair form, and troubling her sweet pride</a:t>
            </a:r>
            <a:r>
              <a:rPr lang="en-US" dirty="0" smtClean="0"/>
              <a:t>.</a:t>
            </a:r>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23</a:t>
            </a:fld>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590800"/>
            <a:ext cx="1809305" cy="232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0902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4648200" cy="1143000"/>
          </a:xfrm>
        </p:spPr>
        <p:txBody>
          <a:bodyPr/>
          <a:lstStyle/>
          <a:p>
            <a:r>
              <a:rPr lang="en-US" dirty="0" smtClean="0"/>
              <a:t>Contra </a:t>
            </a:r>
            <a:r>
              <a:rPr lang="en-US" dirty="0" smtClean="0">
                <a:solidFill>
                  <a:srgbClr val="C00000"/>
                </a:solidFill>
              </a:rPr>
              <a:t>mechanism</a:t>
            </a:r>
            <a:endParaRPr lang="en-US" dirty="0">
              <a:solidFill>
                <a:srgbClr val="C00000"/>
              </a:solidFill>
            </a:endParaRPr>
          </a:p>
        </p:txBody>
      </p:sp>
      <p:sp>
        <p:nvSpPr>
          <p:cNvPr id="3" name="Content Placeholder 2"/>
          <p:cNvSpPr>
            <a:spLocks noGrp="1"/>
          </p:cNvSpPr>
          <p:nvPr>
            <p:ph idx="1"/>
          </p:nvPr>
        </p:nvSpPr>
        <p:spPr>
          <a:xfrm>
            <a:off x="264017" y="1752600"/>
            <a:ext cx="4800600" cy="4525963"/>
          </a:xfrm>
        </p:spPr>
        <p:txBody>
          <a:bodyPr/>
          <a:lstStyle/>
          <a:p>
            <a:pPr marL="0" indent="0">
              <a:buNone/>
            </a:pPr>
            <a:r>
              <a:rPr lang="en-US" dirty="0" smtClean="0"/>
              <a:t>Is the Industrial Revolution a </a:t>
            </a:r>
            <a:r>
              <a:rPr lang="en-US" dirty="0" smtClean="0">
                <a:solidFill>
                  <a:srgbClr val="C00000"/>
                </a:solidFill>
              </a:rPr>
              <a:t>good</a:t>
            </a:r>
            <a:r>
              <a:rPr lang="en-US" dirty="0" smtClean="0"/>
              <a:t> thing? </a:t>
            </a:r>
          </a:p>
          <a:p>
            <a:pPr marL="0" indent="0">
              <a:buNone/>
            </a:pPr>
            <a:endParaRPr lang="en-US" dirty="0" smtClean="0"/>
          </a:p>
          <a:p>
            <a:pPr marL="0" indent="0">
              <a:buNone/>
            </a:pPr>
            <a:endParaRPr lang="en-US" dirty="0" smtClean="0"/>
          </a:p>
          <a:p>
            <a:pPr marL="0" indent="0">
              <a:buNone/>
            </a:pPr>
            <a:r>
              <a:rPr lang="en-US" dirty="0" smtClean="0"/>
              <a:t>Thoreau</a:t>
            </a:r>
            <a:r>
              <a:rPr lang="en-US" dirty="0"/>
              <a:t>: </a:t>
            </a:r>
            <a:r>
              <a:rPr lang="en-US" dirty="0" smtClean="0"/>
              <a:t>“We </a:t>
            </a:r>
            <a:r>
              <a:rPr lang="en-US" dirty="0"/>
              <a:t>do not ride on the railroad; </a:t>
            </a:r>
            <a:r>
              <a:rPr lang="en-US" dirty="0">
                <a:solidFill>
                  <a:srgbClr val="C00000"/>
                </a:solidFill>
              </a:rPr>
              <a:t>it rides upon us</a:t>
            </a:r>
            <a:r>
              <a:rPr lang="en-US" dirty="0" smtClean="0"/>
              <a:t>.” </a:t>
            </a:r>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24</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2209801"/>
            <a:ext cx="3784677" cy="3131820"/>
          </a:xfrm>
          <a:prstGeom prst="rect">
            <a:avLst/>
          </a:prstGeom>
        </p:spPr>
      </p:pic>
    </p:spTree>
    <p:extLst>
      <p:ext uri="{BB962C8B-B14F-4D97-AF65-F5344CB8AC3E}">
        <p14:creationId xmlns:p14="http://schemas.microsoft.com/office/powerpoint/2010/main" val="1047148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543800" cy="944562"/>
          </a:xfrm>
        </p:spPr>
        <p:txBody>
          <a:bodyPr>
            <a:normAutofit fontScale="90000"/>
          </a:bodyPr>
          <a:lstStyle/>
          <a:p>
            <a:r>
              <a:rPr lang="en-US" dirty="0" smtClean="0"/>
              <a:t>Disquiet over the </a:t>
            </a:r>
            <a:r>
              <a:rPr lang="en-US" dirty="0" smtClean="0">
                <a:solidFill>
                  <a:srgbClr val="C00000"/>
                </a:solidFill>
              </a:rPr>
              <a:t>decline of religion</a:t>
            </a:r>
            <a:endParaRPr lang="en-US" dirty="0">
              <a:solidFill>
                <a:srgbClr val="C00000"/>
              </a:solidFill>
            </a:endParaRPr>
          </a:p>
        </p:txBody>
      </p:sp>
      <p:sp>
        <p:nvSpPr>
          <p:cNvPr id="3" name="Content Placeholder 2"/>
          <p:cNvSpPr>
            <a:spLocks noGrp="1"/>
          </p:cNvSpPr>
          <p:nvPr>
            <p:ph idx="1"/>
          </p:nvPr>
        </p:nvSpPr>
        <p:spPr>
          <a:xfrm>
            <a:off x="457200" y="1828800"/>
            <a:ext cx="3962400" cy="4525963"/>
          </a:xfrm>
        </p:spPr>
        <p:txBody>
          <a:bodyPr/>
          <a:lstStyle/>
          <a:p>
            <a:pPr marL="0" indent="0">
              <a:buNone/>
            </a:pPr>
            <a:r>
              <a:rPr lang="en-US" dirty="0" smtClean="0"/>
              <a:t>Is God </a:t>
            </a:r>
            <a:r>
              <a:rPr lang="en-US" dirty="0" smtClean="0">
                <a:solidFill>
                  <a:srgbClr val="C00000"/>
                </a:solidFill>
              </a:rPr>
              <a:t>dead</a:t>
            </a:r>
            <a:r>
              <a:rPr lang="en-US" dirty="0" smtClean="0"/>
              <a:t>?</a:t>
            </a:r>
          </a:p>
          <a:p>
            <a:pPr marL="0" indent="0">
              <a:buNone/>
            </a:pPr>
            <a:r>
              <a:rPr lang="en-US" dirty="0" smtClean="0"/>
              <a:t>Is there </a:t>
            </a:r>
            <a:r>
              <a:rPr lang="en-US" dirty="0" smtClean="0">
                <a:solidFill>
                  <a:srgbClr val="C00000"/>
                </a:solidFill>
              </a:rPr>
              <a:t>no magic </a:t>
            </a:r>
            <a:r>
              <a:rPr lang="en-US" dirty="0" smtClean="0"/>
              <a:t>in the world?</a:t>
            </a:r>
          </a:p>
          <a:p>
            <a:pPr marL="0" indent="0">
              <a:buNone/>
            </a:pPr>
            <a:endParaRPr lang="en-US" dirty="0" smtClean="0"/>
          </a:p>
          <a:p>
            <a:pPr marL="0" indent="0">
              <a:buNone/>
            </a:pPr>
            <a:r>
              <a:rPr lang="en-US" dirty="0" smtClean="0"/>
              <a:t>Replace with </a:t>
            </a:r>
            <a:r>
              <a:rPr lang="en-US" b="1" dirty="0" smtClean="0">
                <a:solidFill>
                  <a:srgbClr val="00B050"/>
                </a:solidFill>
              </a:rPr>
              <a:t>self-creation</a:t>
            </a:r>
            <a:r>
              <a:rPr lang="en-US" dirty="0" smtClean="0"/>
              <a:t> and </a:t>
            </a:r>
            <a:r>
              <a:rPr lang="en-US" b="1" dirty="0" smtClean="0">
                <a:solidFill>
                  <a:srgbClr val="00B050"/>
                </a:solidFill>
              </a:rPr>
              <a:t>nature worship</a:t>
            </a:r>
            <a:r>
              <a:rPr lang="en-US" dirty="0" smtClean="0"/>
              <a:t>?</a:t>
            </a:r>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25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905000"/>
            <a:ext cx="2895600" cy="3298596"/>
          </a:xfrm>
          <a:prstGeom prst="rect">
            <a:avLst/>
          </a:prstGeom>
        </p:spPr>
      </p:pic>
    </p:spTree>
    <p:extLst>
      <p:ext uri="{BB962C8B-B14F-4D97-AF65-F5344CB8AC3E}">
        <p14:creationId xmlns:p14="http://schemas.microsoft.com/office/powerpoint/2010/main" val="146791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a:bodyPr>
          <a:lstStyle/>
          <a:p>
            <a:r>
              <a:rPr lang="en-US" dirty="0"/>
              <a:t>William </a:t>
            </a:r>
            <a:r>
              <a:rPr lang="en-US" dirty="0" smtClean="0">
                <a:solidFill>
                  <a:srgbClr val="C00000"/>
                </a:solidFill>
              </a:rPr>
              <a:t>Wordsworth</a:t>
            </a:r>
            <a:r>
              <a:rPr lang="en-US" dirty="0" smtClean="0"/>
              <a:t> </a:t>
            </a:r>
            <a:r>
              <a:rPr lang="en-US" sz="3200" dirty="0" smtClean="0"/>
              <a:t>(1770-1850)</a:t>
            </a:r>
            <a:endParaRPr lang="en-US" sz="3200" dirty="0"/>
          </a:p>
        </p:txBody>
      </p:sp>
      <p:sp>
        <p:nvSpPr>
          <p:cNvPr id="3" name="Content Placeholder 2"/>
          <p:cNvSpPr>
            <a:spLocks noGrp="1"/>
          </p:cNvSpPr>
          <p:nvPr>
            <p:ph idx="1"/>
          </p:nvPr>
        </p:nvSpPr>
        <p:spPr>
          <a:xfrm>
            <a:off x="457200" y="1600200"/>
            <a:ext cx="3810000" cy="4525963"/>
          </a:xfrm>
        </p:spPr>
        <p:txBody>
          <a:bodyPr/>
          <a:lstStyle/>
          <a:p>
            <a:pPr>
              <a:buFont typeface="Wingdings" panose="05000000000000000000" pitchFamily="2" charset="2"/>
              <a:buChar char="§"/>
            </a:pPr>
            <a:r>
              <a:rPr lang="en-US" i="1" dirty="0"/>
              <a:t>The World Is Too Much with Us </a:t>
            </a:r>
            <a:r>
              <a:rPr lang="en-US" dirty="0"/>
              <a:t>(1802) </a:t>
            </a:r>
            <a:endParaRPr lang="en-US" dirty="0" smtClean="0"/>
          </a:p>
          <a:p>
            <a:pPr>
              <a:buFont typeface="Wingdings" panose="05000000000000000000" pitchFamily="2" charset="2"/>
              <a:buChar char="§"/>
            </a:pPr>
            <a:r>
              <a:rPr lang="en-US" i="1" dirty="0" smtClean="0"/>
              <a:t>The Tables Turned </a:t>
            </a:r>
            <a:r>
              <a:rPr lang="en-US" dirty="0" smtClean="0"/>
              <a:t>(1798)</a:t>
            </a:r>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26</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8164" y="1600200"/>
            <a:ext cx="4477236" cy="4638675"/>
          </a:xfrm>
          <a:prstGeom prst="rect">
            <a:avLst/>
          </a:prstGeom>
        </p:spPr>
      </p:pic>
    </p:spTree>
    <p:extLst>
      <p:ext uri="{BB962C8B-B14F-4D97-AF65-F5344CB8AC3E}">
        <p14:creationId xmlns:p14="http://schemas.microsoft.com/office/powerpoint/2010/main" val="491049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Autofit/>
          </a:bodyPr>
          <a:lstStyle/>
          <a:p>
            <a:r>
              <a:rPr lang="en-US" sz="3600" dirty="0" smtClean="0"/>
              <a:t>W. H. </a:t>
            </a:r>
            <a:r>
              <a:rPr lang="en-US" sz="3600" dirty="0" err="1" smtClean="0">
                <a:solidFill>
                  <a:srgbClr val="C00000"/>
                </a:solidFill>
              </a:rPr>
              <a:t>Wackenroder</a:t>
            </a:r>
            <a:r>
              <a:rPr lang="en-US" sz="3600" dirty="0"/>
              <a:t>, an early German romantic</a:t>
            </a:r>
            <a:r>
              <a:rPr lang="en-US" sz="3600" dirty="0" smtClean="0"/>
              <a:t>:</a:t>
            </a:r>
            <a:endParaRPr lang="en-US" sz="3600" dirty="0"/>
          </a:p>
        </p:txBody>
      </p:sp>
      <p:sp>
        <p:nvSpPr>
          <p:cNvPr id="3" name="Content Placeholder 2"/>
          <p:cNvSpPr>
            <a:spLocks noGrp="1"/>
          </p:cNvSpPr>
          <p:nvPr>
            <p:ph idx="1"/>
          </p:nvPr>
        </p:nvSpPr>
        <p:spPr>
          <a:xfrm>
            <a:off x="3886200" y="1676400"/>
            <a:ext cx="4953000" cy="4876800"/>
          </a:xfrm>
        </p:spPr>
        <p:txBody>
          <a:bodyPr>
            <a:normAutofit fontScale="92500" lnSpcReduction="10000"/>
          </a:bodyPr>
          <a:lstStyle/>
          <a:p>
            <a:pPr marL="0" indent="0">
              <a:buNone/>
            </a:pPr>
            <a:r>
              <a:rPr lang="en-US" dirty="0"/>
              <a:t>“We sons of this century have the advantage of standing on a high mountain peak with many lands and ages visible to our eyes spread out at our feet. Let us use our good fortune, let us lovingly survey all epochs and peoples, and in their manifold feelings and creative works let us always seek the </a:t>
            </a:r>
            <a:r>
              <a:rPr lang="en-US" i="1" dirty="0"/>
              <a:t>human</a:t>
            </a:r>
            <a:r>
              <a:rPr lang="en-US" dirty="0"/>
              <a:t> qualities.”</a:t>
            </a:r>
          </a:p>
        </p:txBody>
      </p:sp>
      <p:sp>
        <p:nvSpPr>
          <p:cNvPr id="4" name="Slide Number Placeholder 3"/>
          <p:cNvSpPr>
            <a:spLocks noGrp="1"/>
          </p:cNvSpPr>
          <p:nvPr>
            <p:ph type="sldNum" sz="quarter" idx="12"/>
          </p:nvPr>
        </p:nvSpPr>
        <p:spPr/>
        <p:txBody>
          <a:bodyPr/>
          <a:lstStyle/>
          <a:p>
            <a:fld id="{2754ED01-E2A0-4C1E-8E21-014B99041579}" type="slidenum">
              <a:rPr lang="en-US" smtClean="0"/>
              <a:pPr/>
              <a:t>3</a:t>
            </a:fld>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853" y="1981200"/>
            <a:ext cx="2916147" cy="370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0345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037934"/>
            <a:ext cx="7239000" cy="591466"/>
          </a:xfrm>
        </p:spPr>
        <p:txBody>
          <a:bodyPr>
            <a:normAutofit fontScale="90000"/>
          </a:bodyPr>
          <a:lstStyle/>
          <a:p>
            <a:pPr algn="r"/>
            <a:r>
              <a:rPr lang="en-US" sz="3200" dirty="0" smtClean="0"/>
              <a:t>Albert </a:t>
            </a:r>
            <a:r>
              <a:rPr lang="en-US" sz="3200" dirty="0" smtClean="0">
                <a:solidFill>
                  <a:srgbClr val="C00000"/>
                </a:solidFill>
              </a:rPr>
              <a:t>Bierstadt</a:t>
            </a:r>
            <a:r>
              <a:rPr lang="en-US" sz="3200" dirty="0" smtClean="0"/>
              <a:t>, </a:t>
            </a:r>
            <a:r>
              <a:rPr lang="en-US" sz="3200" i="1" dirty="0"/>
              <a:t>Valley of the Yosemite </a:t>
            </a:r>
            <a:r>
              <a:rPr lang="en-US" sz="3200" dirty="0" smtClean="0"/>
              <a:t>(1864)</a:t>
            </a:r>
            <a:endParaRPr lang="en-US" sz="32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381000"/>
            <a:ext cx="8678003" cy="5329867"/>
          </a:xfrm>
        </p:spPr>
      </p:pic>
      <p:sp>
        <p:nvSpPr>
          <p:cNvPr id="4" name="Slide Number Placeholder 3"/>
          <p:cNvSpPr>
            <a:spLocks noGrp="1"/>
          </p:cNvSpPr>
          <p:nvPr>
            <p:ph type="sldNum" sz="quarter" idx="12"/>
          </p:nvPr>
        </p:nvSpPr>
        <p:spPr/>
        <p:txBody>
          <a:bodyPr/>
          <a:lstStyle/>
          <a:p>
            <a:fld id="{2754ED01-E2A0-4C1E-8E21-014B99041579}" type="slidenum">
              <a:rPr lang="en-US" smtClean="0"/>
              <a:pPr/>
              <a:t>4</a:t>
            </a:fld>
            <a:endParaRPr lang="en-US"/>
          </a:p>
        </p:txBody>
      </p:sp>
    </p:spTree>
    <p:extLst>
      <p:ext uri="{BB962C8B-B14F-4D97-AF65-F5344CB8AC3E}">
        <p14:creationId xmlns:p14="http://schemas.microsoft.com/office/powerpoint/2010/main" val="2295525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248400"/>
            <a:ext cx="6400800" cy="466847"/>
          </a:xfrm>
        </p:spPr>
        <p:txBody>
          <a:bodyPr>
            <a:normAutofit fontScale="90000"/>
          </a:bodyPr>
          <a:lstStyle/>
          <a:p>
            <a:r>
              <a:rPr lang="en-US" sz="2800" dirty="0" smtClean="0"/>
              <a:t>Caspar David </a:t>
            </a:r>
            <a:r>
              <a:rPr lang="en-US" sz="2800" dirty="0" smtClean="0">
                <a:solidFill>
                  <a:srgbClr val="C00000"/>
                </a:solidFill>
              </a:rPr>
              <a:t>Friedrich</a:t>
            </a:r>
            <a:r>
              <a:rPr lang="en-US" sz="2800" dirty="0" smtClean="0"/>
              <a:t>, </a:t>
            </a:r>
            <a:r>
              <a:rPr lang="en-US" sz="2800" i="1" dirty="0" smtClean="0"/>
              <a:t>The Sea of Ice</a:t>
            </a:r>
            <a:endParaRPr lang="en-US" sz="2800" i="1"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5</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52399"/>
            <a:ext cx="7924800" cy="5926133"/>
          </a:xfrm>
          <a:prstGeom prst="rect">
            <a:avLst/>
          </a:prstGeom>
        </p:spPr>
      </p:pic>
    </p:spTree>
    <p:extLst>
      <p:ext uri="{BB962C8B-B14F-4D97-AF65-F5344CB8AC3E}">
        <p14:creationId xmlns:p14="http://schemas.microsoft.com/office/powerpoint/2010/main" val="32595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85079"/>
            <a:ext cx="7315200" cy="533400"/>
          </a:xfrm>
        </p:spPr>
        <p:txBody>
          <a:bodyPr>
            <a:normAutofit/>
          </a:bodyPr>
          <a:lstStyle/>
          <a:p>
            <a:pPr algn="l"/>
            <a:r>
              <a:rPr lang="en-US" sz="2000" dirty="0"/>
              <a:t>Karl </a:t>
            </a:r>
            <a:r>
              <a:rPr lang="en-US" sz="2000" dirty="0" smtClean="0"/>
              <a:t>Friedrich </a:t>
            </a:r>
            <a:r>
              <a:rPr lang="en-US" sz="2000" dirty="0" err="1" smtClean="0">
                <a:solidFill>
                  <a:srgbClr val="C00000"/>
                </a:solidFill>
              </a:rPr>
              <a:t>Schinkel</a:t>
            </a:r>
            <a:r>
              <a:rPr lang="en-US" sz="2000" dirty="0" smtClean="0"/>
              <a:t>, </a:t>
            </a:r>
            <a:r>
              <a:rPr lang="en-US" sz="2000" i="1" dirty="0"/>
              <a:t>Medieval Town by </a:t>
            </a:r>
            <a:r>
              <a:rPr lang="en-US" sz="2000" i="1" dirty="0" smtClean="0"/>
              <a:t>Water </a:t>
            </a:r>
            <a:r>
              <a:rPr lang="en-US" sz="2000" dirty="0" smtClean="0"/>
              <a:t>(1813)</a:t>
            </a:r>
            <a:endParaRPr lang="en-US" sz="2000" dirty="0">
              <a:solidFill>
                <a:srgbClr val="C0000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02705"/>
            <a:ext cx="8211604" cy="6069122"/>
          </a:xfrm>
          <a:prstGeom prst="rect">
            <a:avLst/>
          </a:prstGeom>
        </p:spPr>
      </p:pic>
    </p:spTree>
    <p:extLst>
      <p:ext uri="{BB962C8B-B14F-4D97-AF65-F5344CB8AC3E}">
        <p14:creationId xmlns:p14="http://schemas.microsoft.com/office/powerpoint/2010/main" val="794364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943600"/>
            <a:ext cx="6477000" cy="792162"/>
          </a:xfrm>
        </p:spPr>
        <p:txBody>
          <a:bodyPr>
            <a:normAutofit/>
          </a:bodyPr>
          <a:lstStyle/>
          <a:p>
            <a:r>
              <a:rPr lang="en-US" sz="2800" dirty="0" smtClean="0">
                <a:solidFill>
                  <a:srgbClr val="C00000"/>
                </a:solidFill>
              </a:rPr>
              <a:t>Delacroix</a:t>
            </a:r>
            <a:r>
              <a:rPr lang="en-US" sz="2800" dirty="0" smtClean="0"/>
              <a:t>, </a:t>
            </a:r>
            <a:r>
              <a:rPr lang="en-US" sz="2800" i="1" dirty="0" smtClean="0"/>
              <a:t>Tiger Attacking a Wild Horse</a:t>
            </a:r>
            <a:endParaRPr lang="en-US" sz="2800" i="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304800"/>
            <a:ext cx="7772400" cy="5537836"/>
          </a:xfrm>
        </p:spPr>
      </p:pic>
      <p:sp>
        <p:nvSpPr>
          <p:cNvPr id="4" name="Slide Number Placeholder 3"/>
          <p:cNvSpPr>
            <a:spLocks noGrp="1"/>
          </p:cNvSpPr>
          <p:nvPr>
            <p:ph type="sldNum" sz="quarter" idx="12"/>
          </p:nvPr>
        </p:nvSpPr>
        <p:spPr/>
        <p:txBody>
          <a:bodyPr/>
          <a:lstStyle/>
          <a:p>
            <a:fld id="{2754ED01-E2A0-4C1E-8E21-014B99041579}" type="slidenum">
              <a:rPr lang="en-US" smtClean="0"/>
              <a:pPr/>
              <a:t>7</a:t>
            </a:fld>
            <a:endParaRPr lang="en-US"/>
          </a:p>
        </p:txBody>
      </p:sp>
    </p:spTree>
    <p:extLst>
      <p:ext uri="{BB962C8B-B14F-4D97-AF65-F5344CB8AC3E}">
        <p14:creationId xmlns:p14="http://schemas.microsoft.com/office/powerpoint/2010/main" val="32595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5474890"/>
            <a:ext cx="3561008" cy="1143000"/>
          </a:xfrm>
        </p:spPr>
        <p:txBody>
          <a:bodyPr>
            <a:normAutofit/>
          </a:bodyPr>
          <a:lstStyle/>
          <a:p>
            <a:r>
              <a:rPr lang="en-US" sz="3200" dirty="0"/>
              <a:t>Charles </a:t>
            </a:r>
            <a:r>
              <a:rPr lang="en-US" sz="3200" dirty="0" err="1" smtClean="0"/>
              <a:t>Mengin</a:t>
            </a:r>
            <a:r>
              <a:rPr lang="en-US" sz="3200" dirty="0" smtClean="0"/>
              <a:t>, </a:t>
            </a:r>
            <a:r>
              <a:rPr lang="en-US" sz="3200" i="1" dirty="0">
                <a:solidFill>
                  <a:srgbClr val="C00000"/>
                </a:solidFill>
              </a:rPr>
              <a:t>Sappho</a:t>
            </a:r>
          </a:p>
        </p:txBody>
      </p:sp>
      <p:sp>
        <p:nvSpPr>
          <p:cNvPr id="4" name="Slide Number Placeholder 3"/>
          <p:cNvSpPr>
            <a:spLocks noGrp="1"/>
          </p:cNvSpPr>
          <p:nvPr>
            <p:ph type="sldNum" sz="quarter" idx="12"/>
          </p:nvPr>
        </p:nvSpPr>
        <p:spPr/>
        <p:txBody>
          <a:bodyPr/>
          <a:lstStyle/>
          <a:p>
            <a:fld id="{2754ED01-E2A0-4C1E-8E21-014B99041579}" type="slidenum">
              <a:rPr lang="en-US" smtClean="0"/>
              <a:pPr/>
              <a:t>8</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28600"/>
            <a:ext cx="3987085" cy="6402169"/>
          </a:xfrm>
          <a:prstGeom prst="rect">
            <a:avLst/>
          </a:prstGeom>
        </p:spPr>
      </p:pic>
    </p:spTree>
    <p:extLst>
      <p:ext uri="{BB962C8B-B14F-4D97-AF65-F5344CB8AC3E}">
        <p14:creationId xmlns:p14="http://schemas.microsoft.com/office/powerpoint/2010/main" val="3392940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sz="3200" dirty="0" smtClean="0">
                <a:solidFill>
                  <a:srgbClr val="C00000"/>
                </a:solidFill>
              </a:rPr>
              <a:t>Waterhouse</a:t>
            </a:r>
            <a:r>
              <a:rPr lang="en-US" sz="3200" dirty="0" smtClean="0"/>
              <a:t>, </a:t>
            </a:r>
            <a:r>
              <a:rPr lang="en-US" sz="3200" i="1" dirty="0" smtClean="0"/>
              <a:t>The Lady of Shallot </a:t>
            </a:r>
            <a:r>
              <a:rPr lang="en-US" sz="3200" dirty="0" smtClean="0"/>
              <a:t>(1888)</a:t>
            </a:r>
            <a:endParaRPr lang="en-US" sz="3200" dirty="0"/>
          </a:p>
        </p:txBody>
      </p:sp>
      <p:sp>
        <p:nvSpPr>
          <p:cNvPr id="4" name="Slide Number Placeholder 3"/>
          <p:cNvSpPr>
            <a:spLocks noGrp="1"/>
          </p:cNvSpPr>
          <p:nvPr>
            <p:ph type="sldNum" sz="quarter" idx="12"/>
          </p:nvPr>
        </p:nvSpPr>
        <p:spPr/>
        <p:txBody>
          <a:bodyPr/>
          <a:lstStyle/>
          <a:p>
            <a:fld id="{2754ED01-E2A0-4C1E-8E21-014B99041579}" type="slidenum">
              <a:rPr lang="en-US" sz="3200" smtClean="0"/>
              <a:pPr/>
              <a:t>9</a:t>
            </a:fld>
            <a:endParaRPr lang="en-US" sz="320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914399"/>
            <a:ext cx="7645908" cy="5821757"/>
          </a:xfrm>
          <a:prstGeom prst="rect">
            <a:avLst/>
          </a:prstGeom>
        </p:spPr>
      </p:pic>
    </p:spTree>
    <p:extLst>
      <p:ext uri="{BB962C8B-B14F-4D97-AF65-F5344CB8AC3E}">
        <p14:creationId xmlns:p14="http://schemas.microsoft.com/office/powerpoint/2010/main" val="7228223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920</TotalTime>
  <Words>485</Words>
  <Application>Microsoft Office PowerPoint</Application>
  <PresentationFormat>On-screen Show (4:3)</PresentationFormat>
  <Paragraphs>121</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Romanticism</vt:lpstr>
      <vt:lpstr>Romanticism as a 19th-century artistic and philosophical movement</vt:lpstr>
      <vt:lpstr>W. H. Wackenroder, an early German romantic:</vt:lpstr>
      <vt:lpstr>Albert Bierstadt, Valley of the Yosemite (1864)</vt:lpstr>
      <vt:lpstr>Caspar David Friedrich, The Sea of Ice</vt:lpstr>
      <vt:lpstr>Karl Friedrich Schinkel, Medieval Town by Water (1813)</vt:lpstr>
      <vt:lpstr>Delacroix, Tiger Attacking a Wild Horse</vt:lpstr>
      <vt:lpstr>Charles Mengin, Sappho</vt:lpstr>
      <vt:lpstr>Waterhouse, The Lady of Shallot (1888)</vt:lpstr>
      <vt:lpstr>Chassériau, Othello and Desdemona in Venice</vt:lpstr>
      <vt:lpstr>Jean-Léon Gérôme, Duel after a Masked Ball</vt:lpstr>
      <vt:lpstr>Gérôme, Slave Market in Rome</vt:lpstr>
      <vt:lpstr>Jean-Léon Gérôme, Pygmalian</vt:lpstr>
      <vt:lpstr>Romantic positive themes</vt:lpstr>
      <vt:lpstr>Wordsworth, from The Excursion (1814)</vt:lpstr>
      <vt:lpstr>Alexander Dumas</vt:lpstr>
      <vt:lpstr>Victor Hugo</vt:lpstr>
      <vt:lpstr>Edmond Rostand</vt:lpstr>
      <vt:lpstr>Romantic negative themes</vt:lpstr>
      <vt:lpstr>Contra Classicism</vt:lpstr>
      <vt:lpstr>Contra reason, science, philosophy</vt:lpstr>
      <vt:lpstr>John Keats, “Lamia”</vt:lpstr>
      <vt:lpstr>John Keats, “Lamia” (cont’d)</vt:lpstr>
      <vt:lpstr>Contra mechanism</vt:lpstr>
      <vt:lpstr>Disquiet over the decline of religion</vt:lpstr>
      <vt:lpstr>William Wordsworth (1770-1850)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Enlightenment</dc:title>
  <dc:creator>Hicks, Stephen</dc:creator>
  <cp:lastModifiedBy>Hicks, Stephen</cp:lastModifiedBy>
  <cp:revision>23</cp:revision>
  <dcterms:created xsi:type="dcterms:W3CDTF">2013-09-15T17:45:55Z</dcterms:created>
  <dcterms:modified xsi:type="dcterms:W3CDTF">2013-11-06T15:21:18Z</dcterms:modified>
</cp:coreProperties>
</file>