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sldIdLst>
    <p:sldId id="256" r:id="rId2"/>
    <p:sldId id="265" r:id="rId3"/>
    <p:sldId id="295" r:id="rId4"/>
    <p:sldId id="307" r:id="rId5"/>
    <p:sldId id="283" r:id="rId6"/>
    <p:sldId id="285" r:id="rId7"/>
    <p:sldId id="298" r:id="rId8"/>
    <p:sldId id="261" r:id="rId9"/>
    <p:sldId id="310" r:id="rId10"/>
    <p:sldId id="257" r:id="rId11"/>
    <p:sldId id="271" r:id="rId12"/>
    <p:sldId id="309" r:id="rId13"/>
    <p:sldId id="272" r:id="rId14"/>
    <p:sldId id="299" r:id="rId15"/>
    <p:sldId id="260" r:id="rId16"/>
    <p:sldId id="300" r:id="rId17"/>
    <p:sldId id="284" r:id="rId18"/>
    <p:sldId id="290" r:id="rId19"/>
    <p:sldId id="301" r:id="rId20"/>
    <p:sldId id="273" r:id="rId21"/>
    <p:sldId id="308" r:id="rId22"/>
    <p:sldId id="267" r:id="rId23"/>
    <p:sldId id="258" r:id="rId24"/>
    <p:sldId id="274" r:id="rId25"/>
    <p:sldId id="297" r:id="rId26"/>
    <p:sldId id="294" r:id="rId27"/>
    <p:sldId id="302" r:id="rId28"/>
    <p:sldId id="303" r:id="rId29"/>
    <p:sldId id="263" r:id="rId30"/>
    <p:sldId id="281" r:id="rId31"/>
    <p:sldId id="262" r:id="rId32"/>
    <p:sldId id="318" r:id="rId33"/>
    <p:sldId id="319" r:id="rId34"/>
    <p:sldId id="276" r:id="rId35"/>
    <p:sldId id="277" r:id="rId36"/>
    <p:sldId id="312" r:id="rId37"/>
    <p:sldId id="275" r:id="rId38"/>
    <p:sldId id="313" r:id="rId39"/>
    <p:sldId id="315" r:id="rId40"/>
    <p:sldId id="311" r:id="rId41"/>
    <p:sldId id="291" r:id="rId42"/>
    <p:sldId id="316" r:id="rId43"/>
    <p:sldId id="266" r:id="rId44"/>
    <p:sldId id="306" r:id="rId45"/>
    <p:sldId id="317" r:id="rId46"/>
    <p:sldId id="278" r:id="rId47"/>
    <p:sldId id="314" r:id="rId48"/>
    <p:sldId id="269" r:id="rId49"/>
    <p:sldId id="292" r:id="rId50"/>
    <p:sldId id="304" r:id="rId51"/>
    <p:sldId id="305" r:id="rId52"/>
    <p:sldId id="293" r:id="rId53"/>
    <p:sldId id="264" r:id="rId54"/>
    <p:sldId id="270" r:id="rId55"/>
    <p:sldId id="268" r:id="rId56"/>
    <p:sldId id="286" r:id="rId57"/>
    <p:sldId id="287" r:id="rId58"/>
    <p:sldId id="288" r:id="rId59"/>
    <p:sldId id="289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6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4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4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6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0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9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2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2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4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4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October 30,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9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696200" cy="1143000"/>
          </a:xfrm>
        </p:spPr>
        <p:txBody>
          <a:bodyPr/>
          <a:lstStyle/>
          <a:p>
            <a:r>
              <a:rPr lang="en-US" dirty="0" smtClean="0"/>
              <a:t>The French Revolution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68509"/>
            <a:ext cx="5638800" cy="44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33528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Louis XV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5473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4594915"/>
            <a:ext cx="3429000" cy="1143000"/>
          </a:xfrm>
        </p:spPr>
        <p:txBody>
          <a:bodyPr/>
          <a:lstStyle/>
          <a:p>
            <a:r>
              <a:rPr lang="en-US" dirty="0" smtClean="0"/>
              <a:t>Louis XVI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423426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5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5257800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Louis XVI, older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1808"/>
            <a:ext cx="4648200" cy="648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59824"/>
            <a:ext cx="2743200" cy="3001962"/>
          </a:xfrm>
        </p:spPr>
        <p:txBody>
          <a:bodyPr>
            <a:normAutofit/>
          </a:bodyPr>
          <a:lstStyle/>
          <a:p>
            <a:r>
              <a:rPr lang="en-US" dirty="0" smtClean="0"/>
              <a:t>Marie Antoinette in 1867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"/>
            <a:ext cx="493623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Problems</a:t>
            </a:r>
            <a:r>
              <a:rPr lang="en-US" dirty="0" smtClean="0"/>
              <a:t> for the monarchy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800" dirty="0" smtClean="0"/>
          </a:p>
          <a:p>
            <a:pPr marL="0" indent="0" algn="ctr">
              <a:buNone/>
            </a:pPr>
            <a:r>
              <a:rPr lang="en-US" dirty="0" smtClean="0"/>
              <a:t>Debts</a:t>
            </a:r>
          </a:p>
          <a:p>
            <a:pPr marL="0" indent="0" algn="ctr">
              <a:buNone/>
            </a:pPr>
            <a:endParaRPr lang="en-US" sz="800" dirty="0" smtClean="0"/>
          </a:p>
          <a:p>
            <a:pPr marL="0" indent="0" algn="ctr">
              <a:buNone/>
            </a:pPr>
            <a:r>
              <a:rPr lang="en-US" dirty="0" smtClean="0"/>
              <a:t>Bad harvests</a:t>
            </a:r>
          </a:p>
          <a:p>
            <a:pPr marL="0" indent="0" algn="ctr">
              <a:buNone/>
            </a:pPr>
            <a:endParaRPr lang="en-US" sz="800" dirty="0" smtClean="0"/>
          </a:p>
          <a:p>
            <a:pPr marL="0" indent="0" algn="ctr">
              <a:buNone/>
            </a:pPr>
            <a:r>
              <a:rPr lang="en-US" dirty="0" smtClean="0"/>
              <a:t>Enlightenment aspirations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06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Ideology</a:t>
            </a:r>
            <a:r>
              <a:rPr lang="en-US" dirty="0" smtClean="0"/>
              <a:t> plus </a:t>
            </a:r>
            <a:r>
              <a:rPr lang="en-US" dirty="0" smtClean="0">
                <a:solidFill>
                  <a:srgbClr val="C00000"/>
                </a:solidFill>
              </a:rPr>
              <a:t>interests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>
                <a:solidFill>
                  <a:srgbClr val="002060"/>
                </a:solidFill>
              </a:rPr>
              <a:t>Aristocrats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002060"/>
                </a:solidFill>
              </a:rPr>
              <a:t>Liberals</a:t>
            </a:r>
            <a:r>
              <a:rPr lang="en-US" dirty="0" smtClean="0"/>
              <a:t> versus </a:t>
            </a:r>
            <a:r>
              <a:rPr lang="en-US" dirty="0" smtClean="0">
                <a:solidFill>
                  <a:srgbClr val="002060"/>
                </a:solidFill>
              </a:rPr>
              <a:t>Jacobins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First phase </a:t>
            </a:r>
            <a:r>
              <a:rPr lang="en-US" dirty="0" smtClean="0"/>
              <a:t>of the French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2060"/>
                </a:solidFill>
              </a:rPr>
              <a:t>Aristocrats</a:t>
            </a:r>
            <a:r>
              <a:rPr lang="en-US" sz="4800" dirty="0" smtClean="0"/>
              <a:t> dominate.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1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Aristocrats force calling of the </a:t>
            </a:r>
            <a:r>
              <a:rPr lang="en-US" dirty="0" smtClean="0">
                <a:solidFill>
                  <a:srgbClr val="C00000"/>
                </a:solidFill>
              </a:rPr>
              <a:t>Estates-General </a:t>
            </a:r>
            <a:r>
              <a:rPr lang="en-US" dirty="0" smtClean="0"/>
              <a:t>in 1789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382000" cy="52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meeting of the Estates </a:t>
            </a:r>
            <a:r>
              <a:rPr lang="en-US" dirty="0"/>
              <a:t>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Three </a:t>
            </a:r>
            <a:r>
              <a:rPr lang="en-US" dirty="0"/>
              <a:t>estates: (</a:t>
            </a:r>
            <a:r>
              <a:rPr lang="en-US" dirty="0">
                <a:solidFill>
                  <a:srgbClr val="C00000"/>
                </a:solidFill>
              </a:rPr>
              <a:t>1st</a:t>
            </a:r>
            <a:r>
              <a:rPr lang="en-US" dirty="0"/>
              <a:t>) Clergy, (</a:t>
            </a:r>
            <a:r>
              <a:rPr lang="en-US" dirty="0">
                <a:solidFill>
                  <a:srgbClr val="C00000"/>
                </a:solidFill>
              </a:rPr>
              <a:t>2nd</a:t>
            </a:r>
            <a:r>
              <a:rPr lang="en-US" dirty="0"/>
              <a:t>) Nobility, (</a:t>
            </a:r>
            <a:r>
              <a:rPr lang="en-US" dirty="0">
                <a:solidFill>
                  <a:srgbClr val="C00000"/>
                </a:solidFill>
              </a:rPr>
              <a:t>3rd</a:t>
            </a:r>
            <a:r>
              <a:rPr lang="en-US" dirty="0"/>
              <a:t>) e</a:t>
            </a:r>
            <a:r>
              <a:rPr lang="en-US" dirty="0" smtClean="0"/>
              <a:t>veryone else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Each estate has </a:t>
            </a:r>
            <a:r>
              <a:rPr lang="en-US" dirty="0" smtClean="0"/>
              <a:t>different </a:t>
            </a:r>
            <a:r>
              <a:rPr lang="en-US" dirty="0"/>
              <a:t>codified rights. </a:t>
            </a:r>
          </a:p>
          <a:p>
            <a:pPr marL="0" indent="0">
              <a:buNone/>
            </a:pPr>
            <a:r>
              <a:rPr lang="en-US" dirty="0" smtClean="0"/>
              <a:t>French </a:t>
            </a:r>
            <a:r>
              <a:rPr lang="en-US" dirty="0"/>
              <a:t>population </a:t>
            </a:r>
            <a:r>
              <a:rPr lang="en-US" dirty="0" smtClean="0"/>
              <a:t>is about </a:t>
            </a:r>
            <a:r>
              <a:rPr lang="en-US" dirty="0"/>
              <a:t>25 </a:t>
            </a:r>
            <a:r>
              <a:rPr lang="en-US" dirty="0" smtClean="0"/>
              <a:t>million.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Clergy about 100,000</a:t>
            </a:r>
            <a:r>
              <a:rPr lang="en-US" dirty="0" smtClean="0"/>
              <a:t>. Nobles </a:t>
            </a:r>
            <a:r>
              <a:rPr lang="en-US" dirty="0"/>
              <a:t>about 400,000.</a:t>
            </a:r>
          </a:p>
          <a:p>
            <a:pPr marL="0" indent="0">
              <a:buNone/>
            </a:pPr>
            <a:r>
              <a:rPr lang="en-US" dirty="0"/>
              <a:t>Collectively, </a:t>
            </a:r>
            <a:r>
              <a:rPr lang="en-US" dirty="0">
                <a:solidFill>
                  <a:srgbClr val="C00000"/>
                </a:solidFill>
              </a:rPr>
              <a:t>each estate has one vote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Anything passed by two of the three estates almost guaranteed to be accepted by king.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2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Second phase </a:t>
            </a:r>
            <a:r>
              <a:rPr lang="en-US" dirty="0" smtClean="0"/>
              <a:t>of the French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2060"/>
                </a:solidFill>
              </a:rPr>
              <a:t>Liberals</a:t>
            </a:r>
            <a:r>
              <a:rPr lang="en-US" sz="4800" dirty="0" smtClean="0"/>
              <a:t> dominate.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5800"/>
            <a:ext cx="3048000" cy="1143000"/>
          </a:xfrm>
        </p:spPr>
        <p:txBody>
          <a:bodyPr/>
          <a:lstStyle/>
          <a:p>
            <a:r>
              <a:rPr lang="en-US" dirty="0" smtClean="0"/>
              <a:t>1789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28600"/>
            <a:ext cx="4800600" cy="64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38862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Lafayette</a:t>
            </a:r>
            <a:r>
              <a:rPr lang="en-US" dirty="0" smtClean="0"/>
              <a:t>, the “Hero of Two Worlds”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6260"/>
            <a:ext cx="40481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53841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997" y="3276600"/>
            <a:ext cx="2514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The </a:t>
            </a:r>
            <a:r>
              <a:rPr lang="en-US" sz="4400" dirty="0"/>
              <a:t>T</a:t>
            </a:r>
            <a:r>
              <a:rPr lang="en-US" sz="4400" dirty="0" smtClean="0"/>
              <a:t>hree </a:t>
            </a:r>
            <a:r>
              <a:rPr lang="en-US" sz="4400" dirty="0"/>
              <a:t>E</a:t>
            </a:r>
            <a:r>
              <a:rPr lang="en-US" sz="4400" dirty="0" smtClean="0"/>
              <a:t>states, cartoon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59709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63"/>
            <a:ext cx="9144000" cy="5955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6211772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Oath of the Tennis Court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54428"/>
            <a:ext cx="4463604" cy="2057400"/>
          </a:xfrm>
        </p:spPr>
        <p:txBody>
          <a:bodyPr>
            <a:normAutofit fontScale="90000"/>
          </a:bodyPr>
          <a:lstStyle/>
          <a:p>
            <a:r>
              <a:rPr lang="en-US" dirty="0"/>
              <a:t>Declaration of the </a:t>
            </a:r>
            <a:r>
              <a:rPr lang="en-US" dirty="0">
                <a:solidFill>
                  <a:srgbClr val="C00000"/>
                </a:solidFill>
              </a:rPr>
              <a:t>Rights of Man </a:t>
            </a:r>
            <a:r>
              <a:rPr lang="en-US" dirty="0"/>
              <a:t>and of the </a:t>
            </a:r>
            <a:r>
              <a:rPr lang="en-US" dirty="0">
                <a:solidFill>
                  <a:srgbClr val="C00000"/>
                </a:solidFill>
              </a:rPr>
              <a:t>Citizen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003" y="417846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First draft by written by </a:t>
            </a:r>
            <a:r>
              <a:rPr lang="en-US" sz="3200" dirty="0" smtClean="0">
                <a:solidFill>
                  <a:srgbClr val="002060"/>
                </a:solidFill>
              </a:rPr>
              <a:t>Lafayette</a:t>
            </a:r>
            <a:r>
              <a:rPr lang="en-US" sz="3200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200"/>
            <a:ext cx="3550920" cy="4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416" y="152400"/>
            <a:ext cx="4460383" cy="18288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C00000"/>
                </a:solidFill>
              </a:rPr>
              <a:t>Olympe de Gouges</a:t>
            </a:r>
            <a:r>
              <a:rPr lang="en-US" sz="3200" dirty="0" smtClean="0"/>
              <a:t>,</a:t>
            </a:r>
            <a:br>
              <a:rPr lang="en-US" sz="3200" dirty="0" smtClean="0"/>
            </a:br>
            <a:r>
              <a:rPr lang="en-US" sz="3200" i="1" dirty="0"/>
              <a:t>The Declaration of the Rights of Woman</a:t>
            </a:r>
            <a:r>
              <a:rPr lang="en-US" sz="3200" dirty="0"/>
              <a:t> </a:t>
            </a:r>
            <a:r>
              <a:rPr lang="en-US" sz="2400" dirty="0" smtClean="0"/>
              <a:t>(1791</a:t>
            </a:r>
            <a:r>
              <a:rPr lang="en-US" sz="24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3" y="1447800"/>
            <a:ext cx="3298190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2133600"/>
            <a:ext cx="48682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Woman is </a:t>
            </a:r>
            <a:r>
              <a:rPr lang="en-US" sz="2400" dirty="0">
                <a:solidFill>
                  <a:srgbClr val="C00000"/>
                </a:solidFill>
              </a:rPr>
              <a:t>born free </a:t>
            </a:r>
            <a:r>
              <a:rPr lang="en-US" sz="2400" dirty="0"/>
              <a:t>and remains </a:t>
            </a:r>
            <a:r>
              <a:rPr lang="en-US" sz="2400" dirty="0">
                <a:solidFill>
                  <a:srgbClr val="C00000"/>
                </a:solidFill>
              </a:rPr>
              <a:t>equal </a:t>
            </a:r>
            <a:r>
              <a:rPr lang="en-US" sz="2400" dirty="0"/>
              <a:t>to man in rights. Social distinctions may be based only on common utility.</a:t>
            </a:r>
          </a:p>
          <a:p>
            <a:r>
              <a:rPr lang="en-US" sz="2400" dirty="0"/>
              <a:t>2. The purpose of all political association is the preservation of the natural and imprescriptible </a:t>
            </a:r>
            <a:r>
              <a:rPr lang="en-US" sz="2400" dirty="0">
                <a:solidFill>
                  <a:srgbClr val="C00000"/>
                </a:solidFill>
              </a:rPr>
              <a:t>rights </a:t>
            </a:r>
            <a:r>
              <a:rPr lang="en-US" sz="2400" dirty="0"/>
              <a:t>of woman and man. These rights are </a:t>
            </a:r>
            <a:r>
              <a:rPr lang="en-US" sz="2400" dirty="0">
                <a:solidFill>
                  <a:srgbClr val="C00000"/>
                </a:solidFill>
              </a:rPr>
              <a:t>liberty, property, security</a:t>
            </a:r>
            <a:r>
              <a:rPr lang="en-US" sz="2400" dirty="0"/>
              <a:t>, and especially </a:t>
            </a:r>
            <a:r>
              <a:rPr lang="en-US" sz="2400" dirty="0">
                <a:solidFill>
                  <a:srgbClr val="C00000"/>
                </a:solidFill>
              </a:rPr>
              <a:t>resistance to oppression</a:t>
            </a:r>
            <a:r>
              <a:rPr lang="en-US" sz="2400" dirty="0" smtClean="0"/>
              <a:t>. 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750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dirty="0" smtClean="0"/>
              <a:t>July 1791:  </a:t>
            </a:r>
            <a:r>
              <a:rPr lang="en-US" dirty="0" smtClean="0">
                <a:solidFill>
                  <a:srgbClr val="C00000"/>
                </a:solidFill>
              </a:rPr>
              <a:t>Louis </a:t>
            </a:r>
            <a:r>
              <a:rPr lang="en-US" dirty="0">
                <a:solidFill>
                  <a:srgbClr val="C00000"/>
                </a:solidFill>
              </a:rPr>
              <a:t>XVI tries to leave France </a:t>
            </a:r>
            <a:r>
              <a:rPr lang="en-US" dirty="0"/>
              <a:t>but is caught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6" y="2057400"/>
            <a:ext cx="6339843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34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Third phase </a:t>
            </a:r>
            <a:r>
              <a:rPr lang="en-US" dirty="0" smtClean="0"/>
              <a:t>of the French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2060"/>
                </a:solidFill>
              </a:rPr>
              <a:t>Jacobins</a:t>
            </a:r>
            <a:r>
              <a:rPr lang="en-US" sz="4800" dirty="0" smtClean="0"/>
              <a:t> dominate.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5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7300"/>
            <a:ext cx="5867400" cy="2316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C00000"/>
                </a:solidFill>
              </a:rPr>
              <a:t>Jacobins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dirty="0" smtClean="0"/>
              <a:t>Robespierre, Saint-Just, Danton, Marat </a:t>
            </a:r>
            <a:br>
              <a:rPr lang="en-US" dirty="0" smtClean="0"/>
            </a:br>
            <a:r>
              <a:rPr lang="en-US" sz="3100" dirty="0" smtClean="0"/>
              <a:t>(clockwise from top right)</a:t>
            </a:r>
            <a:endParaRPr lang="en-US" sz="31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455068"/>
            <a:ext cx="2469750" cy="2982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57470"/>
            <a:ext cx="2389937" cy="298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457471"/>
            <a:ext cx="2181945" cy="29801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09" y="533399"/>
            <a:ext cx="2181946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890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352800"/>
            <a:ext cx="5386388" cy="1143000"/>
          </a:xfrm>
        </p:spPr>
        <p:txBody>
          <a:bodyPr/>
          <a:lstStyle/>
          <a:p>
            <a:r>
              <a:rPr lang="en-US" dirty="0" smtClean="0"/>
              <a:t>Guillotine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9" y="228600"/>
            <a:ext cx="3805506" cy="64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Voltaire versus Rousseau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3508045" cy="3962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23197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585994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Enlightenment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5870735"/>
            <a:ext cx="323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Counter</a:t>
            </a:r>
            <a:r>
              <a:rPr lang="en-US" sz="2400" dirty="0" smtClean="0">
                <a:solidFill>
                  <a:srgbClr val="002060"/>
                </a:solidFill>
              </a:rPr>
              <a:t>-Enlightenment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260" y="3810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Rousseau</a:t>
            </a:r>
            <a:r>
              <a:rPr lang="en-US" dirty="0" smtClean="0"/>
              <a:t> and the Jacobins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43" y="1524000"/>
            <a:ext cx="3974541" cy="486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565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304800"/>
            <a:ext cx="4724400" cy="6293991"/>
          </a:xfrm>
        </p:spPr>
        <p:txBody>
          <a:bodyPr>
            <a:normAutofit/>
          </a:bodyPr>
          <a:lstStyle/>
          <a:p>
            <a:r>
              <a:rPr lang="en-US" dirty="0" smtClean="0"/>
              <a:t>Robespierre: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3600" dirty="0"/>
              <a:t>“I am imbued with </a:t>
            </a:r>
            <a:r>
              <a:rPr lang="en-US" sz="3600" dirty="0">
                <a:solidFill>
                  <a:srgbClr val="C00000"/>
                </a:solidFill>
              </a:rPr>
              <a:t>Rousseau’s</a:t>
            </a:r>
            <a:r>
              <a:rPr lang="en-US" sz="3600" dirty="0"/>
              <a:t> doctrines</a:t>
            </a:r>
            <a:r>
              <a:rPr lang="en-US" sz="3600" dirty="0" smtClean="0"/>
              <a:t>.”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“I </a:t>
            </a:r>
            <a:r>
              <a:rPr lang="en-US" sz="3600" dirty="0"/>
              <a:t>live by </a:t>
            </a:r>
            <a:r>
              <a:rPr lang="en-US" sz="3600" i="1" dirty="0">
                <a:solidFill>
                  <a:srgbClr val="C00000"/>
                </a:solidFill>
              </a:rPr>
              <a:t>Émile</a:t>
            </a:r>
            <a:r>
              <a:rPr lang="en-US" sz="3600" dirty="0"/>
              <a:t>.”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355010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304800"/>
            <a:ext cx="4953000" cy="6293991"/>
          </a:xfrm>
        </p:spPr>
        <p:txBody>
          <a:bodyPr>
            <a:normAutofit/>
          </a:bodyPr>
          <a:lstStyle/>
          <a:p>
            <a:r>
              <a:rPr lang="en-US" dirty="0" smtClean="0"/>
              <a:t>Robespierre: </a:t>
            </a:r>
            <a:br>
              <a:rPr lang="en-US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3600" dirty="0" smtClean="0"/>
              <a:t>“</a:t>
            </a:r>
            <a:r>
              <a:rPr lang="en-US" sz="3600" dirty="0"/>
              <a:t>Rousseau is the one man who, through the </a:t>
            </a:r>
            <a:r>
              <a:rPr lang="en-US" sz="3600" dirty="0">
                <a:solidFill>
                  <a:srgbClr val="C00000"/>
                </a:solidFill>
              </a:rPr>
              <a:t>loftiness of his soul </a:t>
            </a:r>
            <a:r>
              <a:rPr lang="en-US" sz="3600" dirty="0"/>
              <a:t>and the </a:t>
            </a:r>
            <a:r>
              <a:rPr lang="en-US" sz="3600" dirty="0">
                <a:solidFill>
                  <a:srgbClr val="C00000"/>
                </a:solidFill>
              </a:rPr>
              <a:t>grandeur of his character</a:t>
            </a:r>
            <a:r>
              <a:rPr lang="en-US" sz="3600" dirty="0"/>
              <a:t>, showed himself worthy of the role of </a:t>
            </a:r>
            <a:r>
              <a:rPr lang="en-US" sz="3600" dirty="0">
                <a:solidFill>
                  <a:srgbClr val="C00000"/>
                </a:solidFill>
              </a:rPr>
              <a:t>teacher of mankind</a:t>
            </a:r>
            <a:r>
              <a:rPr lang="en-US" sz="3600" dirty="0"/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2438400" cy="30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26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304800"/>
            <a:ext cx="4953000" cy="6293991"/>
          </a:xfrm>
        </p:spPr>
        <p:txBody>
          <a:bodyPr>
            <a:normAutofit/>
          </a:bodyPr>
          <a:lstStyle/>
          <a:p>
            <a:r>
              <a:rPr lang="en-US" dirty="0" smtClean="0"/>
              <a:t>Robespierre: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3600" dirty="0">
                <a:solidFill>
                  <a:srgbClr val="002060"/>
                </a:solidFill>
              </a:rPr>
              <a:t>“Children belong to the mother until age five, and to the Republic after that.” 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2438400" cy="30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61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2971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Georges 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dirty="0" smtClean="0">
                <a:solidFill>
                  <a:srgbClr val="C00000"/>
                </a:solidFill>
              </a:rPr>
              <a:t>anton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07" y="1066800"/>
            <a:ext cx="4875068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819400"/>
            <a:ext cx="304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Became politically active because </a:t>
            </a:r>
            <a:r>
              <a:rPr lang="en-US" sz="2800" dirty="0"/>
              <a:t>of feelings inspired in him as young man by his reading </a:t>
            </a:r>
            <a:r>
              <a:rPr lang="en-US" sz="2800" dirty="0" smtClean="0"/>
              <a:t>of </a:t>
            </a:r>
            <a:r>
              <a:rPr lang="en-US" sz="2800" dirty="0" smtClean="0">
                <a:solidFill>
                  <a:srgbClr val="C00000"/>
                </a:solidFill>
              </a:rPr>
              <a:t>Rousseau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2387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5029200" cy="6202362"/>
          </a:xfrm>
        </p:spPr>
        <p:txBody>
          <a:bodyPr>
            <a:normAutofit/>
          </a:bodyPr>
          <a:lstStyle/>
          <a:p>
            <a:r>
              <a:rPr lang="en-US" dirty="0" smtClean="0"/>
              <a:t>Jean-Paul Marat:</a:t>
            </a:r>
            <a:br>
              <a:rPr lang="en-US" dirty="0" smtClean="0"/>
            </a:br>
            <a:r>
              <a:rPr lang="en-US" sz="2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Took </a:t>
            </a:r>
            <a:r>
              <a:rPr lang="en-US" sz="4000" dirty="0"/>
              <a:t>on </a:t>
            </a:r>
            <a:r>
              <a:rPr lang="en-US" sz="4000" dirty="0" smtClean="0"/>
              <a:t>a disheveled </a:t>
            </a:r>
            <a:r>
              <a:rPr lang="en-US" sz="4000" dirty="0"/>
              <a:t>unkempt, </a:t>
            </a:r>
            <a:r>
              <a:rPr lang="en-US" sz="4000" dirty="0"/>
              <a:t>unbathed</a:t>
            </a:r>
            <a:r>
              <a:rPr lang="en-US" sz="4000" dirty="0"/>
              <a:t> appearance in order </a:t>
            </a:r>
            <a:r>
              <a:rPr lang="en-US" sz="4000" dirty="0">
                <a:solidFill>
                  <a:srgbClr val="C00000"/>
                </a:solidFill>
              </a:rPr>
              <a:t>“to live simply and according to the precepts of Rousseau.”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3999"/>
            <a:ext cx="3055455" cy="38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762000"/>
            <a:ext cx="50292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Marat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sz="2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/>
              <a:t>“My ambition is </a:t>
            </a:r>
            <a:r>
              <a:rPr lang="en-US" sz="4000" dirty="0">
                <a:solidFill>
                  <a:srgbClr val="C00000"/>
                </a:solidFill>
              </a:rPr>
              <a:t>to sacrifice myself </a:t>
            </a:r>
            <a:r>
              <a:rPr lang="en-US" sz="4000" dirty="0"/>
              <a:t>to my country because I adore virtue.”</a:t>
            </a:r>
            <a:br>
              <a:rPr lang="en-US" sz="4000" dirty="0"/>
            </a:b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5000"/>
            <a:ext cx="2293455" cy="28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68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63292"/>
            <a:ext cx="4230499" cy="6172200"/>
          </a:xfrm>
        </p:spPr>
        <p:txBody>
          <a:bodyPr>
            <a:normAutofit/>
          </a:bodyPr>
          <a:lstStyle/>
          <a:p>
            <a:r>
              <a:rPr lang="en-US" dirty="0" smtClean="0"/>
              <a:t>Saint-Just:</a:t>
            </a:r>
            <a:br>
              <a:rPr lang="en-US" dirty="0" smtClean="0"/>
            </a:br>
            <a:r>
              <a:rPr lang="en-US" dirty="0"/>
              <a:t>“The vessel of the </a:t>
            </a:r>
            <a:r>
              <a:rPr lang="en-US" dirty="0">
                <a:solidFill>
                  <a:srgbClr val="C00000"/>
                </a:solidFill>
              </a:rPr>
              <a:t>Revolution</a:t>
            </a:r>
            <a:r>
              <a:rPr lang="en-US" dirty="0"/>
              <a:t> can arrive in port only on a sea reddened with </a:t>
            </a:r>
            <a:r>
              <a:rPr lang="en-US" dirty="0">
                <a:solidFill>
                  <a:srgbClr val="C00000"/>
                </a:solidFill>
              </a:rPr>
              <a:t>torrents of blood</a:t>
            </a:r>
            <a:r>
              <a:rPr lang="en-US" dirty="0"/>
              <a:t>.”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4" y="755561"/>
            <a:ext cx="3944648" cy="53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363292"/>
            <a:ext cx="4992499" cy="5427908"/>
          </a:xfrm>
        </p:spPr>
        <p:txBody>
          <a:bodyPr>
            <a:normAutofit/>
          </a:bodyPr>
          <a:lstStyle/>
          <a:p>
            <a:r>
              <a:rPr lang="en-US" dirty="0" smtClean="0"/>
              <a:t>Saint-Just’s nickname: </a:t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>
                <a:solidFill>
                  <a:srgbClr val="C00000"/>
                </a:solidFill>
              </a:rPr>
              <a:t>“Angel of Death”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6400"/>
            <a:ext cx="2556746" cy="34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8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“Gracchus” </a:t>
            </a:r>
            <a:r>
              <a:rPr lang="en-US" dirty="0"/>
              <a:t>Babeuf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“We </a:t>
            </a:r>
            <a:r>
              <a:rPr lang="en-US" sz="3600" dirty="0"/>
              <a:t>aim at </a:t>
            </a:r>
            <a:r>
              <a:rPr lang="en-US" sz="3600" i="1" dirty="0" smtClean="0">
                <a:solidFill>
                  <a:srgbClr val="C00000"/>
                </a:solidFill>
              </a:rPr>
              <a:t>common </a:t>
            </a:r>
            <a:r>
              <a:rPr lang="en-US" sz="3600" i="1" dirty="0">
                <a:solidFill>
                  <a:srgbClr val="C00000"/>
                </a:solidFill>
              </a:rPr>
              <a:t>property</a:t>
            </a:r>
            <a:r>
              <a:rPr lang="en-US" sz="3600" dirty="0"/>
              <a:t>, or the </a:t>
            </a:r>
            <a:r>
              <a:rPr lang="en-US" sz="3600" i="1" dirty="0"/>
              <a:t>community of goods!</a:t>
            </a:r>
            <a:r>
              <a:rPr lang="en-US" sz="3600" dirty="0"/>
              <a:t> </a:t>
            </a:r>
            <a:r>
              <a:rPr lang="en-US" sz="3600" dirty="0" smtClean="0">
                <a:solidFill>
                  <a:srgbClr val="C00000"/>
                </a:solidFill>
              </a:rPr>
              <a:t>No </a:t>
            </a:r>
            <a:r>
              <a:rPr lang="en-US" sz="3600" dirty="0">
                <a:solidFill>
                  <a:srgbClr val="C00000"/>
                </a:solidFill>
              </a:rPr>
              <a:t>more individual property </a:t>
            </a:r>
            <a:r>
              <a:rPr lang="en-US" sz="3600" dirty="0"/>
              <a:t>in lands. </a:t>
            </a:r>
            <a:r>
              <a:rPr lang="en-US" sz="3600" i="1" dirty="0"/>
              <a:t>The earth belongs to no </a:t>
            </a:r>
            <a:r>
              <a:rPr lang="en-US" sz="3600" i="1" dirty="0" smtClean="0"/>
              <a:t>one, </a:t>
            </a:r>
            <a:r>
              <a:rPr lang="en-US" sz="3600" i="1" dirty="0" smtClean="0">
                <a:solidFill>
                  <a:srgbClr val="C00000"/>
                </a:solidFill>
              </a:rPr>
              <a:t>the </a:t>
            </a:r>
            <a:r>
              <a:rPr lang="en-US" sz="3600" i="1" dirty="0">
                <a:solidFill>
                  <a:srgbClr val="C00000"/>
                </a:solidFill>
              </a:rPr>
              <a:t>fruits belong to all</a:t>
            </a:r>
            <a:r>
              <a:rPr lang="en-US" sz="3600" dirty="0" smtClean="0"/>
              <a:t>.”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839" y="1676400"/>
            <a:ext cx="320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69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9" y="457200"/>
            <a:ext cx="8131579" cy="59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8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2390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Rousseau’s </a:t>
            </a:r>
            <a:r>
              <a:rPr lang="en-US" dirty="0">
                <a:solidFill>
                  <a:srgbClr val="C00000"/>
                </a:solidFill>
              </a:rPr>
              <a:t>funeral urn </a:t>
            </a:r>
            <a:r>
              <a:rPr lang="en-US" dirty="0"/>
              <a:t>brought in grand procession to Paris to rest in the Pantheon, France’s highest place of honor.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352800"/>
            <a:ext cx="4953000" cy="316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11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1792 </a:t>
            </a:r>
            <a:r>
              <a:rPr lang="en-US" dirty="0" smtClean="0"/>
              <a:t>to 1793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Power shifts from the Liberals to the </a:t>
            </a:r>
            <a:r>
              <a:rPr lang="en-US" dirty="0" smtClean="0">
                <a:solidFill>
                  <a:srgbClr val="C00000"/>
                </a:solidFill>
              </a:rPr>
              <a:t>Jacobins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Tuileries </a:t>
            </a:r>
            <a:r>
              <a:rPr lang="en-US" dirty="0" smtClean="0"/>
              <a:t>Palace attack</a:t>
            </a:r>
            <a:r>
              <a:rPr lang="en-US" dirty="0" smtClean="0"/>
              <a:t>: killings </a:t>
            </a:r>
            <a:r>
              <a:rPr lang="en-US" dirty="0"/>
              <a:t>of </a:t>
            </a:r>
            <a:r>
              <a:rPr lang="en-US" dirty="0" smtClean="0"/>
              <a:t>600 </a:t>
            </a:r>
            <a:r>
              <a:rPr lang="en-US" dirty="0"/>
              <a:t>Swiss Guards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Increasing street </a:t>
            </a:r>
            <a:r>
              <a:rPr lang="en-US" dirty="0"/>
              <a:t>violence.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killing of </a:t>
            </a:r>
            <a:r>
              <a:rPr lang="en-US" dirty="0" smtClean="0"/>
              <a:t>1,500 </a:t>
            </a:r>
            <a:r>
              <a:rPr lang="en-US" dirty="0"/>
              <a:t>nobility being held in </a:t>
            </a:r>
            <a:r>
              <a:rPr lang="en-US" dirty="0" smtClean="0"/>
              <a:t>prison.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Robespierre </a:t>
            </a:r>
            <a:r>
              <a:rPr lang="en-US" dirty="0"/>
              <a:t>and </a:t>
            </a:r>
            <a:r>
              <a:rPr lang="en-US" dirty="0" smtClean="0"/>
              <a:t>Saint-Just </a:t>
            </a:r>
            <a:r>
              <a:rPr lang="en-US" dirty="0"/>
              <a:t>take control.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4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/>
              <a:t>Committee of Public </a:t>
            </a:r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63939"/>
            <a:ext cx="4132296" cy="5160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5715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Robespierre</a:t>
            </a:r>
          </a:p>
        </p:txBody>
      </p:sp>
    </p:spTree>
    <p:extLst>
      <p:ext uri="{BB962C8B-B14F-4D97-AF65-F5344CB8AC3E}">
        <p14:creationId xmlns:p14="http://schemas.microsoft.com/office/powerpoint/2010/main" val="516208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46" y="5029200"/>
            <a:ext cx="33528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Beheading of Louis XVI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5796"/>
            <a:ext cx="4572000" cy="6527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43000"/>
            <a:ext cx="38142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</a:t>
            </a:r>
            <a:r>
              <a:rPr lang="en-US" sz="4000" dirty="0" smtClean="0"/>
              <a:t>oyal </a:t>
            </a:r>
            <a:r>
              <a:rPr lang="en-US" sz="4000" dirty="0"/>
              <a:t>family </a:t>
            </a:r>
            <a:r>
              <a:rPr lang="en-US" sz="4000" dirty="0" smtClean="0">
                <a:solidFill>
                  <a:srgbClr val="C00000"/>
                </a:solidFill>
              </a:rPr>
              <a:t>executed</a:t>
            </a:r>
          </a:p>
          <a:p>
            <a:endParaRPr lang="en-US" sz="1000" dirty="0"/>
          </a:p>
          <a:p>
            <a:pPr algn="ctr"/>
            <a:r>
              <a:rPr lang="en-US" sz="2800" dirty="0" smtClean="0"/>
              <a:t>(Starting Jan. </a:t>
            </a:r>
            <a:r>
              <a:rPr lang="en-US" sz="2800" dirty="0"/>
              <a:t>21, </a:t>
            </a:r>
            <a:r>
              <a:rPr lang="en-US" sz="2800" dirty="0" smtClean="0"/>
              <a:t>1793)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684"/>
            <a:ext cx="9144000" cy="546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02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International</a:t>
            </a:r>
            <a:r>
              <a:rPr lang="en-US" dirty="0" smtClean="0"/>
              <a:t>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France versus </a:t>
            </a:r>
            <a:r>
              <a:rPr lang="en-US" sz="3600" dirty="0" smtClean="0">
                <a:solidFill>
                  <a:srgbClr val="C00000"/>
                </a:solidFill>
              </a:rPr>
              <a:t>Austria</a:t>
            </a:r>
          </a:p>
          <a:p>
            <a:pPr marL="0" indent="0" algn="ctr">
              <a:buNone/>
            </a:pPr>
            <a:r>
              <a:rPr lang="en-US" sz="3600" dirty="0" smtClean="0"/>
              <a:t>France versus </a:t>
            </a:r>
            <a:r>
              <a:rPr lang="en-US" sz="3600" dirty="0" smtClean="0">
                <a:solidFill>
                  <a:srgbClr val="C00000"/>
                </a:solidFill>
              </a:rPr>
              <a:t>Prussia</a:t>
            </a:r>
          </a:p>
          <a:p>
            <a:pPr marL="0" indent="0" algn="ctr">
              <a:buNone/>
            </a:pPr>
            <a:r>
              <a:rPr lang="en-US" sz="3600" dirty="0"/>
              <a:t>France versus </a:t>
            </a:r>
            <a:r>
              <a:rPr lang="en-US" sz="3600" dirty="0" smtClean="0">
                <a:solidFill>
                  <a:srgbClr val="C00000"/>
                </a:solidFill>
              </a:rPr>
              <a:t>Spain</a:t>
            </a:r>
            <a:r>
              <a:rPr lang="en-US" sz="3600" dirty="0" smtClean="0"/>
              <a:t>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Portugal </a:t>
            </a:r>
          </a:p>
          <a:p>
            <a:pPr marL="0" indent="0" algn="ctr">
              <a:buNone/>
            </a:pPr>
            <a:r>
              <a:rPr lang="en-US" sz="3600" dirty="0" smtClean="0"/>
              <a:t>France versus the </a:t>
            </a:r>
            <a:r>
              <a:rPr lang="en-US" sz="3600" dirty="0">
                <a:solidFill>
                  <a:srgbClr val="C00000"/>
                </a:solidFill>
              </a:rPr>
              <a:t>Dutch </a:t>
            </a:r>
            <a:r>
              <a:rPr lang="en-US" sz="3600" dirty="0" smtClean="0">
                <a:solidFill>
                  <a:srgbClr val="C00000"/>
                </a:solidFill>
              </a:rPr>
              <a:t>Republic</a:t>
            </a:r>
          </a:p>
          <a:p>
            <a:pPr marL="0" indent="0" algn="ctr">
              <a:buNone/>
            </a:pPr>
            <a:r>
              <a:rPr lang="en-US" sz="3600" dirty="0" smtClean="0"/>
              <a:t>France versus </a:t>
            </a:r>
            <a:r>
              <a:rPr lang="en-US" sz="3600" dirty="0" smtClean="0">
                <a:solidFill>
                  <a:srgbClr val="C00000"/>
                </a:solidFill>
              </a:rPr>
              <a:t>Great Britain</a:t>
            </a:r>
          </a:p>
          <a:p>
            <a:pPr marL="0" indent="0" algn="ctr">
              <a:buNone/>
            </a:pPr>
            <a:r>
              <a:rPr lang="en-US" sz="3600" dirty="0" smtClean="0"/>
              <a:t>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44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Civil</a:t>
            </a:r>
            <a:r>
              <a:rPr lang="en-US" dirty="0" smtClean="0"/>
              <a:t> War, </a:t>
            </a:r>
            <a:r>
              <a:rPr lang="en-US" sz="4000" dirty="0" smtClean="0"/>
              <a:t>1793-96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985309" cy="463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399" y="2957311"/>
            <a:ext cx="340148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Reign 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Terror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399"/>
            <a:ext cx="4869484" cy="57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66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3276600" cy="3048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Charlotte </a:t>
            </a:r>
            <a:r>
              <a:rPr lang="en-US" dirty="0" smtClean="0">
                <a:solidFill>
                  <a:srgbClr val="C00000"/>
                </a:solidFill>
              </a:rPr>
              <a:t>Corday assassinates Marat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sz="4000" dirty="0" smtClean="0"/>
              <a:t>July 1793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7395"/>
            <a:ext cx="4648200" cy="626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12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3962400" cy="1143000"/>
          </a:xfrm>
        </p:spPr>
        <p:txBody>
          <a:bodyPr/>
          <a:lstStyle/>
          <a:p>
            <a:r>
              <a:rPr lang="en-US" dirty="0" smtClean="0"/>
              <a:t>July 1794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Robespierre  </a:t>
            </a:r>
            <a:r>
              <a:rPr lang="en-US" dirty="0"/>
              <a:t>and St. Just </a:t>
            </a:r>
            <a:r>
              <a:rPr lang="en-US" dirty="0">
                <a:solidFill>
                  <a:srgbClr val="C00000"/>
                </a:solidFill>
              </a:rPr>
              <a:t>arrested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On the 28th, they are </a:t>
            </a:r>
            <a:r>
              <a:rPr lang="en-US" dirty="0" smtClean="0">
                <a:solidFill>
                  <a:srgbClr val="C00000"/>
                </a:solidFill>
              </a:rPr>
              <a:t>guillotined</a:t>
            </a:r>
            <a:r>
              <a:rPr lang="en-US" dirty="0" smtClean="0"/>
              <a:t> along </a:t>
            </a:r>
            <a:r>
              <a:rPr lang="en-US" dirty="0"/>
              <a:t>with 20 other supporters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80 </a:t>
            </a:r>
            <a:r>
              <a:rPr lang="en-US" dirty="0"/>
              <a:t>more followers of </a:t>
            </a:r>
            <a:r>
              <a:rPr lang="en-US" dirty="0" smtClean="0"/>
              <a:t>Robespierre </a:t>
            </a:r>
            <a:r>
              <a:rPr lang="en-US" dirty="0">
                <a:solidFill>
                  <a:srgbClr val="C00000"/>
                </a:solidFill>
              </a:rPr>
              <a:t>executed</a:t>
            </a:r>
            <a:r>
              <a:rPr lang="en-US" dirty="0"/>
              <a:t> on July 29.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764"/>
            <a:ext cx="380365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5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Rousseau’s </a:t>
            </a:r>
            <a:r>
              <a:rPr lang="en-US" dirty="0" smtClean="0">
                <a:solidFill>
                  <a:srgbClr val="C00000"/>
                </a:solidFill>
              </a:rPr>
              <a:t>counter</a:t>
            </a:r>
            <a:r>
              <a:rPr lang="en-US" dirty="0" smtClean="0"/>
              <a:t>-Enlightenment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Reason?</a:t>
            </a:r>
          </a:p>
          <a:p>
            <a:pPr marL="0" indent="0" algn="ctr">
              <a:buNone/>
            </a:pPr>
            <a:r>
              <a:rPr lang="en-US" dirty="0" smtClean="0"/>
              <a:t>Science?</a:t>
            </a:r>
          </a:p>
          <a:p>
            <a:pPr marL="0" indent="0" algn="ctr">
              <a:buNone/>
            </a:pPr>
            <a:r>
              <a:rPr lang="en-US" dirty="0" smtClean="0"/>
              <a:t>The arts? </a:t>
            </a:r>
          </a:p>
          <a:p>
            <a:pPr marL="0" indent="0" algn="ctr">
              <a:buNone/>
            </a:pPr>
            <a:r>
              <a:rPr lang="en-US" dirty="0" smtClean="0"/>
              <a:t>Liberty?</a:t>
            </a:r>
          </a:p>
          <a:p>
            <a:pPr marL="0" indent="0" algn="ctr">
              <a:buNone/>
            </a:pPr>
            <a:r>
              <a:rPr lang="en-US" dirty="0" smtClean="0"/>
              <a:t>Medicine?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 to </a:t>
            </a:r>
            <a:r>
              <a:rPr lang="en-US" dirty="0" smtClean="0">
                <a:solidFill>
                  <a:srgbClr val="C00000"/>
                </a:solidFill>
              </a:rPr>
              <a:t>nature</a:t>
            </a:r>
            <a:r>
              <a:rPr lang="en-US" dirty="0" smtClean="0"/>
              <a:t>!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Equality</a:t>
            </a:r>
            <a:r>
              <a:rPr lang="en-US" dirty="0" smtClean="0"/>
              <a:t>!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4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235"/>
            <a:ext cx="9144000" cy="59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30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5"/>
            <a:ext cx="9144000" cy="67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29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</a:t>
            </a:r>
            <a:r>
              <a:rPr lang="en-US" dirty="0" smtClean="0">
                <a:solidFill>
                  <a:srgbClr val="C00000"/>
                </a:solidFill>
              </a:rPr>
              <a:t>vacuum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47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971800"/>
            <a:ext cx="3111500" cy="1828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Napoleon</a:t>
            </a:r>
            <a:r>
              <a:rPr lang="en-US" sz="3600" dirty="0" smtClean="0"/>
              <a:t> at </a:t>
            </a:r>
            <a:r>
              <a:rPr lang="en-US" sz="3600" dirty="0" smtClean="0"/>
              <a:t>Arcole</a:t>
            </a:r>
            <a:r>
              <a:rPr lang="en-US" sz="3600" dirty="0" smtClean="0"/>
              <a:t> Bridge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53467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95400"/>
            <a:ext cx="4495800" cy="505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smtClean="0"/>
              <a:t>If </a:t>
            </a:r>
            <a:r>
              <a:rPr lang="en-US" dirty="0"/>
              <a:t>there had been </a:t>
            </a:r>
            <a:r>
              <a:rPr lang="en-US" dirty="0">
                <a:solidFill>
                  <a:srgbClr val="C00000"/>
                </a:solidFill>
              </a:rPr>
              <a:t>no Rousseau</a:t>
            </a:r>
            <a:r>
              <a:rPr lang="en-US" dirty="0"/>
              <a:t>, there would have been </a:t>
            </a:r>
            <a:r>
              <a:rPr lang="en-US" dirty="0">
                <a:solidFill>
                  <a:srgbClr val="C00000"/>
                </a:solidFill>
              </a:rPr>
              <a:t>no Revolution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without the Revolution</a:t>
            </a:r>
            <a:r>
              <a:rPr lang="en-US" dirty="0"/>
              <a:t>, I should have been </a:t>
            </a:r>
            <a:r>
              <a:rPr lang="en-US" dirty="0">
                <a:solidFill>
                  <a:srgbClr val="C00000"/>
                </a:solidFill>
              </a:rPr>
              <a:t>impossible</a:t>
            </a:r>
            <a:r>
              <a:rPr lang="en-US" dirty="0"/>
              <a:t>.”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408057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Napoleon </a:t>
            </a:r>
            <a:r>
              <a:rPr lang="en-US" sz="4000" dirty="0" smtClean="0"/>
              <a:t>Bonaparte: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62000"/>
            <a:ext cx="3622534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12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49" y="152400"/>
            <a:ext cx="79248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Napoleon crowns himself and Josephine </a:t>
            </a:r>
            <a:r>
              <a:rPr lang="en-US" sz="3100" dirty="0" smtClean="0"/>
              <a:t>(painting by J-L David) 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0" y="1586249"/>
            <a:ext cx="8906814" cy="479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12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Next: </a:t>
            </a:r>
            <a:r>
              <a:rPr lang="en-US" dirty="0" smtClean="0">
                <a:solidFill>
                  <a:srgbClr val="C00000"/>
                </a:solidFill>
              </a:rPr>
              <a:t>Rousseau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498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62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147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1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6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Power struggle </a:t>
            </a:r>
            <a:r>
              <a:rPr lang="en-US" dirty="0" smtClean="0"/>
              <a:t>in 1600s and 1700s: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>
                <a:solidFill>
                  <a:srgbClr val="002060"/>
                </a:solidFill>
              </a:rPr>
              <a:t>King</a:t>
            </a:r>
            <a:r>
              <a:rPr lang="en-US" sz="4000" dirty="0" smtClean="0"/>
              <a:t> versus </a:t>
            </a:r>
            <a:r>
              <a:rPr lang="en-US" sz="4000" dirty="0" smtClean="0">
                <a:solidFill>
                  <a:srgbClr val="002060"/>
                </a:solidFill>
              </a:rPr>
              <a:t>Aristocrats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King wants </a:t>
            </a:r>
            <a:r>
              <a:rPr lang="en-US" sz="4000" dirty="0" smtClean="0">
                <a:solidFill>
                  <a:srgbClr val="002060"/>
                </a:solidFill>
              </a:rPr>
              <a:t>centralization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Aristocrats want </a:t>
            </a:r>
            <a:r>
              <a:rPr lang="en-US" sz="4000" dirty="0" smtClean="0">
                <a:solidFill>
                  <a:srgbClr val="002060"/>
                </a:solidFill>
              </a:rPr>
              <a:t>decentralization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kings want?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C00000"/>
                </a:solidFill>
              </a:rPr>
              <a:t>Wine</a:t>
            </a:r>
            <a:r>
              <a:rPr lang="en-US" sz="4400" dirty="0" smtClean="0"/>
              <a:t>, </a:t>
            </a:r>
            <a:r>
              <a:rPr lang="en-US" sz="4400" dirty="0" smtClean="0">
                <a:solidFill>
                  <a:srgbClr val="C00000"/>
                </a:solidFill>
              </a:rPr>
              <a:t>Women</a:t>
            </a:r>
            <a:r>
              <a:rPr lang="en-US" sz="4400" dirty="0" smtClean="0"/>
              <a:t>, and </a:t>
            </a:r>
            <a:r>
              <a:rPr lang="en-US" sz="4400" dirty="0" smtClean="0">
                <a:solidFill>
                  <a:srgbClr val="C00000"/>
                </a:solidFill>
              </a:rPr>
              <a:t>War </a:t>
            </a:r>
          </a:p>
          <a:p>
            <a:pPr marL="0" indent="0" algn="ctr">
              <a:buNone/>
            </a:pPr>
            <a:endParaRPr lang="en-US" sz="1000" dirty="0" smtClean="0"/>
          </a:p>
          <a:p>
            <a:pPr marL="0" indent="0" algn="ctr">
              <a:buNone/>
            </a:pPr>
            <a:r>
              <a:rPr lang="en-US" dirty="0" smtClean="0"/>
              <a:t>(Plus some hunting)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1001"/>
            <a:ext cx="4038600" cy="1143000"/>
          </a:xfrm>
        </p:spPr>
        <p:txBody>
          <a:bodyPr/>
          <a:lstStyle/>
          <a:p>
            <a:r>
              <a:rPr lang="en-US" dirty="0" smtClean="0"/>
              <a:t>Louis XIV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806" y="381000"/>
            <a:ext cx="42672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“Sun King”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53539"/>
            <a:ext cx="4643437" cy="44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642</Words>
  <Application>Microsoft Office PowerPoint</Application>
  <PresentationFormat>On-screen Show (4:3)</PresentationFormat>
  <Paragraphs>161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The French Revolution</vt:lpstr>
      <vt:lpstr>1789</vt:lpstr>
      <vt:lpstr>Voltaire versus Rousseau</vt:lpstr>
      <vt:lpstr>PowerPoint Presentation</vt:lpstr>
      <vt:lpstr>Rousseau’s counter-Enlightenment</vt:lpstr>
      <vt:lpstr>Power struggle in 1600s and 1700s:   King versus Aristocrats  King wants centralization Aristocrats want decentralization</vt:lpstr>
      <vt:lpstr>What do kings want?</vt:lpstr>
      <vt:lpstr>Louis XIV</vt:lpstr>
      <vt:lpstr>The “Sun King”</vt:lpstr>
      <vt:lpstr>Louis XV</vt:lpstr>
      <vt:lpstr>Louis XVI</vt:lpstr>
      <vt:lpstr>Louis XVI, older</vt:lpstr>
      <vt:lpstr>Marie Antoinette in 1867</vt:lpstr>
      <vt:lpstr>Problems for the monarchy</vt:lpstr>
      <vt:lpstr>Ideology plus interests:  Aristocrats versus Liberals versus Jacobins</vt:lpstr>
      <vt:lpstr>First phase of the French Revolution</vt:lpstr>
      <vt:lpstr>Aristocrats force calling of the Estates-General in 1789</vt:lpstr>
      <vt:lpstr>The meeting of the Estates General</vt:lpstr>
      <vt:lpstr>Second phase of the French Revolution</vt:lpstr>
      <vt:lpstr>Lafayette, the “Hero of Two Worlds”</vt:lpstr>
      <vt:lpstr>PowerPoint Presentation</vt:lpstr>
      <vt:lpstr>PowerPoint Presentation</vt:lpstr>
      <vt:lpstr>PowerPoint Presentation</vt:lpstr>
      <vt:lpstr>Declaration of the Rights of Man and of the Citizen </vt:lpstr>
      <vt:lpstr>Olympe de Gouges, The Declaration of the Rights of Woman (1791)</vt:lpstr>
      <vt:lpstr>July 1791:  Louis XVI tries to leave France but is caught</vt:lpstr>
      <vt:lpstr>Third phase of the French Revolution</vt:lpstr>
      <vt:lpstr>The Jacobins:   Robespierre, Saint-Just, Danton, Marat  (clockwise from top right)</vt:lpstr>
      <vt:lpstr>Guillotine</vt:lpstr>
      <vt:lpstr>Rousseau and the Jacobins</vt:lpstr>
      <vt:lpstr>Robespierre:    “I am imbued with Rousseau’s doctrines.”  “I live by Émile.” </vt:lpstr>
      <vt:lpstr>Robespierre:   “Rousseau is the one man who, through the loftiness of his soul and the grandeur of his character, showed himself worthy of the role of teacher of mankind.”</vt:lpstr>
      <vt:lpstr>Robespierre:    “Children belong to the mother until age five, and to the Republic after that.” </vt:lpstr>
      <vt:lpstr>Georges Danton</vt:lpstr>
      <vt:lpstr>Jean-Paul Marat:   Took on a disheveled unkempt, unbathed appearance in order “to live simply and according to the precepts of Rousseau.”</vt:lpstr>
      <vt:lpstr>Marat:   “My ambition is to sacrifice myself to my country because I adore virtue.” </vt:lpstr>
      <vt:lpstr>Saint-Just: “The vessel of the Revolution can arrive in port only on a sea reddened with torrents of blood.”  </vt:lpstr>
      <vt:lpstr>Saint-Just’s nickname:   “Angel of Death”</vt:lpstr>
      <vt:lpstr>“Gracchus” Babeuf</vt:lpstr>
      <vt:lpstr>1794</vt:lpstr>
      <vt:lpstr>1792 to 1793</vt:lpstr>
      <vt:lpstr>Committee of Public Safety</vt:lpstr>
      <vt:lpstr>Beheading of Louis XVI</vt:lpstr>
      <vt:lpstr>PowerPoint Presentation</vt:lpstr>
      <vt:lpstr>International War</vt:lpstr>
      <vt:lpstr>Civil War, 1793-96</vt:lpstr>
      <vt:lpstr>The Reign  of Terror </vt:lpstr>
      <vt:lpstr>Charlotte Corday assassinates Marat, July 1793</vt:lpstr>
      <vt:lpstr>July 1794</vt:lpstr>
      <vt:lpstr>PowerPoint Presentation</vt:lpstr>
      <vt:lpstr>PowerPoint Presentation</vt:lpstr>
      <vt:lpstr>Power vacuum</vt:lpstr>
      <vt:lpstr>Napoleon at Arcole Bridge</vt:lpstr>
      <vt:lpstr>“If there had been no Rousseau, there would have been no Revolution, and without the Revolution, I should have been impossible.” </vt:lpstr>
      <vt:lpstr>Napoleon crowns himself and Josephine (painting by J-L David) </vt:lpstr>
      <vt:lpstr>Next: Rousseau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Enlightenment</dc:title>
  <dc:creator>Hicks, Stephen</dc:creator>
  <cp:lastModifiedBy>Hicks, Stephen</cp:lastModifiedBy>
  <cp:revision>36</cp:revision>
  <dcterms:created xsi:type="dcterms:W3CDTF">2013-09-15T17:45:55Z</dcterms:created>
  <dcterms:modified xsi:type="dcterms:W3CDTF">2013-10-30T14:45:01Z</dcterms:modified>
</cp:coreProperties>
</file>