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75" r:id="rId3"/>
    <p:sldId id="258" r:id="rId4"/>
    <p:sldId id="262" r:id="rId5"/>
    <p:sldId id="263" r:id="rId6"/>
    <p:sldId id="266" r:id="rId7"/>
    <p:sldId id="267" r:id="rId8"/>
    <p:sldId id="276" r:id="rId9"/>
    <p:sldId id="265" r:id="rId10"/>
    <p:sldId id="288" r:id="rId11"/>
    <p:sldId id="277" r:id="rId12"/>
    <p:sldId id="278" r:id="rId13"/>
    <p:sldId id="279" r:id="rId14"/>
    <p:sldId id="281" r:id="rId15"/>
    <p:sldId id="283" r:id="rId16"/>
    <p:sldId id="282" r:id="rId17"/>
    <p:sldId id="284" r:id="rId18"/>
    <p:sldId id="285" r:id="rId19"/>
    <p:sldId id="286" r:id="rId20"/>
    <p:sldId id="301" r:id="rId21"/>
    <p:sldId id="287" r:id="rId22"/>
    <p:sldId id="289" r:id="rId23"/>
    <p:sldId id="297" r:id="rId24"/>
    <p:sldId id="290" r:id="rId25"/>
    <p:sldId id="291" r:id="rId26"/>
    <p:sldId id="298" r:id="rId27"/>
    <p:sldId id="292" r:id="rId28"/>
    <p:sldId id="300" r:id="rId29"/>
    <p:sldId id="293" r:id="rId30"/>
    <p:sldId id="296" r:id="rId31"/>
    <p:sldId id="294" r:id="rId32"/>
    <p:sldId id="295" r:id="rId33"/>
    <p:sldId id="29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5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FA1CE3-C2BF-463F-87A3-C6D23EC5C31A}" type="datetimeFigureOut">
              <a:rPr lang="en-US" smtClean="0"/>
              <a:t>9/27/2013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22CA09-8CB0-4DBE-8EC3-30ADD26ED3FD}" type="slidenum">
              <a:rPr lang="en-US" smtClean="0"/>
              <a:t>‹#›</a:t>
            </a:fld>
            <a:endParaRPr lang="en-US"/>
          </a:p>
        </p:txBody>
      </p:sp>
    </p:spTree>
    <p:extLst>
      <p:ext uri="{BB962C8B-B14F-4D97-AF65-F5344CB8AC3E}">
        <p14:creationId xmlns:p14="http://schemas.microsoft.com/office/powerpoint/2010/main" val="2630766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6C9A74-1E3D-4A79-A3AE-CBDFE890DABA}" type="datetimeFigureOut">
              <a:rPr lang="en-US" smtClean="0"/>
              <a:t>9/27/2013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D1488-F0C9-4B24-869B-C1A641FD6ECB}" type="slidenum">
              <a:rPr lang="en-US" smtClean="0"/>
              <a:t>‹#›</a:t>
            </a:fld>
            <a:endParaRPr lang="en-US"/>
          </a:p>
        </p:txBody>
      </p:sp>
    </p:spTree>
    <p:extLst>
      <p:ext uri="{BB962C8B-B14F-4D97-AF65-F5344CB8AC3E}">
        <p14:creationId xmlns:p14="http://schemas.microsoft.com/office/powerpoint/2010/main" val="2486993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6C9A74-1E3D-4A79-A3AE-CBDFE890DABA}" type="datetimeFigureOut">
              <a:rPr lang="en-US" smtClean="0"/>
              <a:t>9/27/2013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D1488-F0C9-4B24-869B-C1A641FD6ECB}" type="slidenum">
              <a:rPr lang="en-US" smtClean="0"/>
              <a:t>‹#›</a:t>
            </a:fld>
            <a:endParaRPr lang="en-US"/>
          </a:p>
        </p:txBody>
      </p:sp>
    </p:spTree>
    <p:extLst>
      <p:ext uri="{BB962C8B-B14F-4D97-AF65-F5344CB8AC3E}">
        <p14:creationId xmlns:p14="http://schemas.microsoft.com/office/powerpoint/2010/main" val="536665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6C9A74-1E3D-4A79-A3AE-CBDFE890DABA}" type="datetimeFigureOut">
              <a:rPr lang="en-US" smtClean="0"/>
              <a:t>9/27/2013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D1488-F0C9-4B24-869B-C1A641FD6ECB}" type="slidenum">
              <a:rPr lang="en-US" smtClean="0"/>
              <a:t>‹#›</a:t>
            </a:fld>
            <a:endParaRPr lang="en-US"/>
          </a:p>
        </p:txBody>
      </p:sp>
    </p:spTree>
    <p:extLst>
      <p:ext uri="{BB962C8B-B14F-4D97-AF65-F5344CB8AC3E}">
        <p14:creationId xmlns:p14="http://schemas.microsoft.com/office/powerpoint/2010/main" val="674088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6C9A74-1E3D-4A79-A3AE-CBDFE890DABA}" type="datetimeFigureOut">
              <a:rPr lang="en-US" smtClean="0"/>
              <a:t>9/27/2013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D1488-F0C9-4B24-869B-C1A641FD6ECB}" type="slidenum">
              <a:rPr lang="en-US" smtClean="0"/>
              <a:t>‹#›</a:t>
            </a:fld>
            <a:endParaRPr lang="en-US"/>
          </a:p>
        </p:txBody>
      </p:sp>
    </p:spTree>
    <p:extLst>
      <p:ext uri="{BB962C8B-B14F-4D97-AF65-F5344CB8AC3E}">
        <p14:creationId xmlns:p14="http://schemas.microsoft.com/office/powerpoint/2010/main" val="3638173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6C9A74-1E3D-4A79-A3AE-CBDFE890DABA}" type="datetimeFigureOut">
              <a:rPr lang="en-US" smtClean="0"/>
              <a:t>9/27/2013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D1488-F0C9-4B24-869B-C1A641FD6ECB}" type="slidenum">
              <a:rPr lang="en-US" smtClean="0"/>
              <a:t>‹#›</a:t>
            </a:fld>
            <a:endParaRPr lang="en-US"/>
          </a:p>
        </p:txBody>
      </p:sp>
    </p:spTree>
    <p:extLst>
      <p:ext uri="{BB962C8B-B14F-4D97-AF65-F5344CB8AC3E}">
        <p14:creationId xmlns:p14="http://schemas.microsoft.com/office/powerpoint/2010/main" val="4136874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6C9A74-1E3D-4A79-A3AE-CBDFE890DABA}" type="datetimeFigureOut">
              <a:rPr lang="en-US" smtClean="0"/>
              <a:t>9/27/2013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3D1488-F0C9-4B24-869B-C1A641FD6ECB}" type="slidenum">
              <a:rPr lang="en-US" smtClean="0"/>
              <a:t>‹#›</a:t>
            </a:fld>
            <a:endParaRPr lang="en-US"/>
          </a:p>
        </p:txBody>
      </p:sp>
    </p:spTree>
    <p:extLst>
      <p:ext uri="{BB962C8B-B14F-4D97-AF65-F5344CB8AC3E}">
        <p14:creationId xmlns:p14="http://schemas.microsoft.com/office/powerpoint/2010/main" val="2930664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6C9A74-1E3D-4A79-A3AE-CBDFE890DABA}" type="datetimeFigureOut">
              <a:rPr lang="en-US" smtClean="0"/>
              <a:t>9/27/2013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3D1488-F0C9-4B24-869B-C1A641FD6ECB}" type="slidenum">
              <a:rPr lang="en-US" smtClean="0"/>
              <a:t>‹#›</a:t>
            </a:fld>
            <a:endParaRPr lang="en-US"/>
          </a:p>
        </p:txBody>
      </p:sp>
    </p:spTree>
    <p:extLst>
      <p:ext uri="{BB962C8B-B14F-4D97-AF65-F5344CB8AC3E}">
        <p14:creationId xmlns:p14="http://schemas.microsoft.com/office/powerpoint/2010/main" val="1888133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6C9A74-1E3D-4A79-A3AE-CBDFE890DABA}" type="datetimeFigureOut">
              <a:rPr lang="en-US" smtClean="0"/>
              <a:t>9/27/2013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3D1488-F0C9-4B24-869B-C1A641FD6ECB}" type="slidenum">
              <a:rPr lang="en-US" smtClean="0"/>
              <a:t>‹#›</a:t>
            </a:fld>
            <a:endParaRPr lang="en-US"/>
          </a:p>
        </p:txBody>
      </p:sp>
    </p:spTree>
    <p:extLst>
      <p:ext uri="{BB962C8B-B14F-4D97-AF65-F5344CB8AC3E}">
        <p14:creationId xmlns:p14="http://schemas.microsoft.com/office/powerpoint/2010/main" val="3297905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6C9A74-1E3D-4A79-A3AE-CBDFE890DABA}" type="datetimeFigureOut">
              <a:rPr lang="en-US" smtClean="0"/>
              <a:t>9/27/2013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3D1488-F0C9-4B24-869B-C1A641FD6ECB}" type="slidenum">
              <a:rPr lang="en-US" smtClean="0"/>
              <a:t>‹#›</a:t>
            </a:fld>
            <a:endParaRPr lang="en-US"/>
          </a:p>
        </p:txBody>
      </p:sp>
    </p:spTree>
    <p:extLst>
      <p:ext uri="{BB962C8B-B14F-4D97-AF65-F5344CB8AC3E}">
        <p14:creationId xmlns:p14="http://schemas.microsoft.com/office/powerpoint/2010/main" val="660800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6C9A74-1E3D-4A79-A3AE-CBDFE890DABA}" type="datetimeFigureOut">
              <a:rPr lang="en-US" smtClean="0"/>
              <a:t>9/27/2013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3D1488-F0C9-4B24-869B-C1A641FD6ECB}" type="slidenum">
              <a:rPr lang="en-US" smtClean="0"/>
              <a:t>‹#›</a:t>
            </a:fld>
            <a:endParaRPr lang="en-US"/>
          </a:p>
        </p:txBody>
      </p:sp>
    </p:spTree>
    <p:extLst>
      <p:ext uri="{BB962C8B-B14F-4D97-AF65-F5344CB8AC3E}">
        <p14:creationId xmlns:p14="http://schemas.microsoft.com/office/powerpoint/2010/main" val="1308889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6C9A74-1E3D-4A79-A3AE-CBDFE890DABA}" type="datetimeFigureOut">
              <a:rPr lang="en-US" smtClean="0"/>
              <a:t>9/27/2013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3D1488-F0C9-4B24-869B-C1A641FD6ECB}" type="slidenum">
              <a:rPr lang="en-US" smtClean="0"/>
              <a:t>‹#›</a:t>
            </a:fld>
            <a:endParaRPr lang="en-US"/>
          </a:p>
        </p:txBody>
      </p:sp>
    </p:spTree>
    <p:extLst>
      <p:ext uri="{BB962C8B-B14F-4D97-AF65-F5344CB8AC3E}">
        <p14:creationId xmlns:p14="http://schemas.microsoft.com/office/powerpoint/2010/main" val="3048581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6C9A74-1E3D-4A79-A3AE-CBDFE890DABA}" type="datetimeFigureOut">
              <a:rPr lang="en-US" smtClean="0"/>
              <a:t>9/27/2013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3D1488-F0C9-4B24-869B-C1A641FD6ECB}" type="slidenum">
              <a:rPr lang="en-US" smtClean="0"/>
              <a:t>‹#›</a:t>
            </a:fld>
            <a:endParaRPr lang="en-US"/>
          </a:p>
        </p:txBody>
      </p:sp>
    </p:spTree>
    <p:extLst>
      <p:ext uri="{BB962C8B-B14F-4D97-AF65-F5344CB8AC3E}">
        <p14:creationId xmlns:p14="http://schemas.microsoft.com/office/powerpoint/2010/main" val="1660412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memory.loc.gov/ammem/awhhtml/awlaw3/property_law.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lstStyle/>
          <a:p>
            <a:r>
              <a:rPr lang="en-US" dirty="0" smtClean="0"/>
              <a:t>Women’s Liberty and Equality</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14600"/>
            <a:ext cx="9144000" cy="3022732"/>
          </a:xfrm>
          <a:prstGeom prst="rect">
            <a:avLst/>
          </a:prstGeom>
        </p:spPr>
      </p:pic>
      <p:sp>
        <p:nvSpPr>
          <p:cNvPr id="4" name="TextBox 3"/>
          <p:cNvSpPr txBox="1"/>
          <p:nvPr/>
        </p:nvSpPr>
        <p:spPr>
          <a:xfrm>
            <a:off x="5715000" y="5879068"/>
            <a:ext cx="2971800" cy="369332"/>
          </a:xfrm>
          <a:prstGeom prst="rect">
            <a:avLst/>
          </a:prstGeom>
          <a:noFill/>
        </p:spPr>
        <p:txBody>
          <a:bodyPr wrap="square" rtlCol="0">
            <a:spAutoFit/>
          </a:bodyPr>
          <a:lstStyle/>
          <a:p>
            <a:r>
              <a:rPr lang="en-US" dirty="0" smtClean="0"/>
              <a:t>Statue of Liberty, 1875</a:t>
            </a:r>
            <a:endParaRPr lang="en-US" dirty="0"/>
          </a:p>
        </p:txBody>
      </p:sp>
    </p:spTree>
    <p:extLst>
      <p:ext uri="{BB962C8B-B14F-4D97-AF65-F5344CB8AC3E}">
        <p14:creationId xmlns:p14="http://schemas.microsoft.com/office/powerpoint/2010/main" val="930888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Traditional</a:t>
            </a:r>
            <a:r>
              <a:rPr lang="en-US" dirty="0" smtClean="0"/>
              <a:t> attitudes</a:t>
            </a:r>
            <a:endParaRPr lang="en-US" dirty="0"/>
          </a:p>
        </p:txBody>
      </p:sp>
    </p:spTree>
    <p:extLst>
      <p:ext uri="{BB962C8B-B14F-4D97-AF65-F5344CB8AC3E}">
        <p14:creationId xmlns:p14="http://schemas.microsoft.com/office/powerpoint/2010/main" val="2345263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t>The </a:t>
            </a:r>
            <a:r>
              <a:rPr lang="en-US" dirty="0" smtClean="0">
                <a:solidFill>
                  <a:srgbClr val="C00000"/>
                </a:solidFill>
              </a:rPr>
              <a:t>Original Sinner</a:t>
            </a:r>
            <a:r>
              <a:rPr lang="en-US" dirty="0" smtClean="0"/>
              <a:t>?</a:t>
            </a:r>
            <a:endParaRPr lang="en-US" dirty="0"/>
          </a:p>
        </p:txBody>
      </p:sp>
      <p:sp>
        <p:nvSpPr>
          <p:cNvPr id="3" name="TextBox 2"/>
          <p:cNvSpPr txBox="1"/>
          <p:nvPr/>
        </p:nvSpPr>
        <p:spPr>
          <a:xfrm>
            <a:off x="304800" y="1295400"/>
            <a:ext cx="5105400" cy="4985980"/>
          </a:xfrm>
          <a:prstGeom prst="rect">
            <a:avLst/>
          </a:prstGeom>
          <a:noFill/>
        </p:spPr>
        <p:txBody>
          <a:bodyPr wrap="square" rtlCol="0">
            <a:spAutoFit/>
          </a:bodyPr>
          <a:lstStyle/>
          <a:p>
            <a:r>
              <a:rPr lang="en-US" sz="2800" dirty="0" smtClean="0"/>
              <a:t>1 Timothy 2:11-12</a:t>
            </a:r>
            <a:r>
              <a:rPr lang="en-US" sz="2800" dirty="0"/>
              <a:t>:</a:t>
            </a:r>
            <a:r>
              <a:rPr lang="en-US" sz="2800" dirty="0" smtClean="0"/>
              <a:t> </a:t>
            </a:r>
            <a:endParaRPr lang="en-US" sz="1000" dirty="0"/>
          </a:p>
          <a:p>
            <a:r>
              <a:rPr lang="en-US" sz="1000" dirty="0"/>
              <a:t> </a:t>
            </a:r>
          </a:p>
          <a:p>
            <a:r>
              <a:rPr lang="en-US" sz="2800" dirty="0" smtClean="0"/>
              <a:t>“Let </a:t>
            </a:r>
            <a:r>
              <a:rPr lang="en-US" sz="2800" dirty="0"/>
              <a:t>the woman learn in silence with all subjection. </a:t>
            </a:r>
          </a:p>
          <a:p>
            <a:r>
              <a:rPr lang="en-US" sz="2800" dirty="0" smtClean="0"/>
              <a:t>But </a:t>
            </a:r>
            <a:r>
              <a:rPr lang="en-US" sz="2800" dirty="0"/>
              <a:t>I suffer not a woman to teach, nor to usurp authority over the man, but to be in silence. </a:t>
            </a:r>
          </a:p>
          <a:p>
            <a:r>
              <a:rPr lang="en-US" sz="2800" dirty="0" smtClean="0"/>
              <a:t>For </a:t>
            </a:r>
            <a:r>
              <a:rPr lang="en-US" sz="2800" dirty="0"/>
              <a:t>Adam was first formed, then Eve. </a:t>
            </a:r>
          </a:p>
          <a:p>
            <a:r>
              <a:rPr lang="en-US" sz="2800" dirty="0" smtClean="0"/>
              <a:t>And </a:t>
            </a:r>
            <a:r>
              <a:rPr lang="en-US" sz="2800" dirty="0"/>
              <a:t>Adam was not deceived, but the woman being deceived was in the transgression</a:t>
            </a:r>
            <a:r>
              <a:rPr lang="en-US" sz="2800" dirty="0" smtClean="0"/>
              <a:t>.”  </a:t>
            </a:r>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8606" y="2209800"/>
            <a:ext cx="3349691" cy="3157180"/>
          </a:xfrm>
          <a:prstGeom prst="rect">
            <a:avLst/>
          </a:prstGeom>
        </p:spPr>
      </p:pic>
    </p:spTree>
    <p:extLst>
      <p:ext uri="{BB962C8B-B14F-4D97-AF65-F5344CB8AC3E}">
        <p14:creationId xmlns:p14="http://schemas.microsoft.com/office/powerpoint/2010/main" val="3295409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Punishments</a:t>
            </a:r>
            <a:r>
              <a:rPr lang="en-US" dirty="0" smtClean="0"/>
              <a:t> for Original Sin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752600"/>
            <a:ext cx="3276600" cy="3945026"/>
          </a:xfrm>
          <a:prstGeom prst="rect">
            <a:avLst/>
          </a:prstGeom>
        </p:spPr>
      </p:pic>
      <p:sp>
        <p:nvSpPr>
          <p:cNvPr id="4" name="TextBox 3"/>
          <p:cNvSpPr txBox="1"/>
          <p:nvPr/>
        </p:nvSpPr>
        <p:spPr>
          <a:xfrm>
            <a:off x="3962400" y="2286000"/>
            <a:ext cx="4419600" cy="2739211"/>
          </a:xfrm>
          <a:prstGeom prst="rect">
            <a:avLst/>
          </a:prstGeom>
          <a:noFill/>
        </p:spPr>
        <p:txBody>
          <a:bodyPr wrap="square" rtlCol="0">
            <a:spAutoFit/>
          </a:bodyPr>
          <a:lstStyle/>
          <a:p>
            <a:pPr marL="342900" indent="-342900">
              <a:buAutoNum type="arabicPeriod"/>
            </a:pPr>
            <a:r>
              <a:rPr lang="en-US" sz="4000" dirty="0" smtClean="0"/>
              <a:t> Death.</a:t>
            </a:r>
          </a:p>
          <a:p>
            <a:pPr marL="342900" indent="-342900">
              <a:buAutoNum type="arabicPeriod"/>
            </a:pPr>
            <a:r>
              <a:rPr lang="en-US" sz="4000" dirty="0" smtClean="0"/>
              <a:t> Work.</a:t>
            </a:r>
          </a:p>
          <a:p>
            <a:pPr marL="342900" indent="-342900">
              <a:buAutoNum type="arabicPeriod"/>
            </a:pPr>
            <a:r>
              <a:rPr lang="en-US" sz="4000" dirty="0" smtClean="0"/>
              <a:t> Pain in childbirth.</a:t>
            </a:r>
          </a:p>
          <a:p>
            <a:pPr marL="342900" indent="-342900">
              <a:buAutoNum type="arabicPeriod"/>
            </a:pPr>
            <a:endParaRPr lang="en-US" sz="2400" dirty="0"/>
          </a:p>
          <a:p>
            <a:r>
              <a:rPr lang="en-US" sz="2800" dirty="0" smtClean="0"/>
              <a:t>                 (Genesis 3:16-19)</a:t>
            </a:r>
            <a:endParaRPr lang="en-US" sz="2800" dirty="0"/>
          </a:p>
        </p:txBody>
      </p:sp>
    </p:spTree>
    <p:extLst>
      <p:ext uri="{BB962C8B-B14F-4D97-AF65-F5344CB8AC3E}">
        <p14:creationId xmlns:p14="http://schemas.microsoft.com/office/powerpoint/2010/main" val="3295409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fontScale="90000"/>
          </a:bodyPr>
          <a:lstStyle/>
          <a:p>
            <a:r>
              <a:rPr lang="en-US" dirty="0" smtClean="0"/>
              <a:t/>
            </a:r>
            <a:br>
              <a:rPr lang="en-US" dirty="0" smtClean="0"/>
            </a:br>
            <a:r>
              <a:rPr lang="en-US" dirty="0" smtClean="0">
                <a:solidFill>
                  <a:srgbClr val="C00000"/>
                </a:solidFill>
              </a:rPr>
              <a:t>Who will go to Heaven?</a:t>
            </a:r>
            <a:br>
              <a:rPr lang="en-US" dirty="0" smtClean="0">
                <a:solidFill>
                  <a:srgbClr val="C00000"/>
                </a:solidFill>
              </a:rPr>
            </a:br>
            <a:r>
              <a:rPr lang="en-US" sz="1100" dirty="0"/>
              <a:t/>
            </a:r>
            <a:br>
              <a:rPr lang="en-US" sz="1100" dirty="0"/>
            </a:br>
            <a:r>
              <a:rPr lang="en-US" dirty="0" smtClean="0"/>
              <a:t>“It </a:t>
            </a:r>
            <a:r>
              <a:rPr lang="en-US" dirty="0"/>
              <a:t>is these who have not defiled themselves with women, for they are chaste; it is these who follow the Lamb wherever he goes; these have been redeemed from mankind as first fruits for God and the </a:t>
            </a:r>
            <a:r>
              <a:rPr lang="en-US" dirty="0" smtClean="0"/>
              <a:t>Lamb.” </a:t>
            </a:r>
            <a:br>
              <a:rPr lang="en-US" dirty="0" smtClean="0"/>
            </a:br>
            <a:r>
              <a:rPr lang="en-US" sz="1100" dirty="0" smtClean="0"/>
              <a:t/>
            </a:r>
            <a:br>
              <a:rPr lang="en-US" sz="1100" dirty="0" smtClean="0"/>
            </a:br>
            <a:r>
              <a:rPr lang="en-US" sz="3600" dirty="0" smtClean="0"/>
              <a:t>(</a:t>
            </a:r>
            <a:r>
              <a:rPr lang="en-US" sz="3600" dirty="0"/>
              <a:t>Revelation 14:4</a:t>
            </a:r>
            <a:r>
              <a:rPr lang="en-US" sz="3600" dirty="0" smtClean="0"/>
              <a:t>) </a:t>
            </a:r>
            <a:r>
              <a:rPr lang="en-US" dirty="0"/>
              <a:t/>
            </a:r>
            <a:br>
              <a:rPr lang="en-US" dirty="0"/>
            </a:br>
            <a:r>
              <a:rPr lang="en-US" dirty="0"/>
              <a:t> </a:t>
            </a:r>
            <a:br>
              <a:rPr lang="en-US" dirty="0"/>
            </a:br>
            <a:endParaRPr lang="en-US" dirty="0"/>
          </a:p>
        </p:txBody>
      </p:sp>
    </p:spTree>
    <p:extLst>
      <p:ext uri="{BB962C8B-B14F-4D97-AF65-F5344CB8AC3E}">
        <p14:creationId xmlns:p14="http://schemas.microsoft.com/office/powerpoint/2010/main" val="3295409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6324600"/>
          </a:xfrm>
        </p:spPr>
        <p:txBody>
          <a:bodyPr>
            <a:normAutofit/>
          </a:bodyPr>
          <a:lstStyle/>
          <a:p>
            <a:pPr algn="l"/>
            <a:r>
              <a:rPr lang="en-US" dirty="0" smtClean="0">
                <a:solidFill>
                  <a:srgbClr val="C00000"/>
                </a:solidFill>
              </a:rPr>
              <a:t>Marriage?</a:t>
            </a:r>
            <a:r>
              <a:rPr lang="en-US" sz="3200" dirty="0" smtClean="0"/>
              <a:t/>
            </a:r>
            <a:br>
              <a:rPr lang="en-US" sz="3200" dirty="0" smtClean="0"/>
            </a:br>
            <a:r>
              <a:rPr lang="en-US" sz="1100" dirty="0" smtClean="0"/>
              <a:t/>
            </a:r>
            <a:br>
              <a:rPr lang="en-US" sz="1100" dirty="0" smtClean="0"/>
            </a:br>
            <a:r>
              <a:rPr lang="en-US" sz="3200" dirty="0" smtClean="0"/>
              <a:t>“An </a:t>
            </a:r>
            <a:r>
              <a:rPr lang="en-US" sz="3200" dirty="0"/>
              <a:t>unmarried man is concerned about the Lord’s affairs—how he can please the Lord</a:t>
            </a:r>
            <a:r>
              <a:rPr lang="en-US" sz="3200" dirty="0" smtClean="0"/>
              <a:t>.</a:t>
            </a:r>
            <a:r>
              <a:rPr lang="en-US" sz="3200" baseline="30000" dirty="0"/>
              <a:t> </a:t>
            </a:r>
            <a:r>
              <a:rPr lang="en-US" sz="3200" dirty="0"/>
              <a:t>But a married man is concerned about the affairs of this world—how he can please his </a:t>
            </a:r>
            <a:r>
              <a:rPr lang="en-US" sz="3200" dirty="0" smtClean="0"/>
              <a:t>wife—and </a:t>
            </a:r>
            <a:r>
              <a:rPr lang="en-US" sz="3200" dirty="0"/>
              <a:t>his interests are divided. An unmarried woman or virgin is concerned about the Lord’s affairs: Her aim is to be devoted to the Lord in both body and spirit. But a married woman is concerned about the affairs of this world—how she can please her husband</a:t>
            </a:r>
            <a:r>
              <a:rPr lang="en-US" sz="3200" dirty="0" smtClean="0"/>
              <a:t>.” </a:t>
            </a:r>
            <a:br>
              <a:rPr lang="en-US" sz="3200" dirty="0" smtClean="0"/>
            </a:br>
            <a:r>
              <a:rPr lang="en-US" sz="1100" dirty="0" smtClean="0"/>
              <a:t/>
            </a:r>
            <a:br>
              <a:rPr lang="en-US" sz="1100" dirty="0" smtClean="0"/>
            </a:br>
            <a:r>
              <a:rPr lang="en-US" sz="2200" dirty="0" smtClean="0"/>
              <a:t>(I </a:t>
            </a:r>
            <a:r>
              <a:rPr lang="en-US" sz="2200" dirty="0"/>
              <a:t>Corinthians </a:t>
            </a:r>
            <a:r>
              <a:rPr lang="en-US" sz="2200" dirty="0" smtClean="0"/>
              <a:t>7:32-33. Also St</a:t>
            </a:r>
            <a:r>
              <a:rPr lang="en-US" sz="2200" dirty="0"/>
              <a:t>. Augustine, </a:t>
            </a:r>
            <a:r>
              <a:rPr lang="en-US" sz="2200" i="1" dirty="0"/>
              <a:t>Confes­sions</a:t>
            </a:r>
            <a:r>
              <a:rPr lang="en-US" sz="2200" dirty="0"/>
              <a:t>, Book </a:t>
            </a:r>
            <a:r>
              <a:rPr lang="en-US" sz="2200" dirty="0" smtClean="0"/>
              <a:t>Two)</a:t>
            </a:r>
            <a:endParaRPr lang="en-US" sz="2200" dirty="0"/>
          </a:p>
        </p:txBody>
      </p:sp>
    </p:spTree>
    <p:extLst>
      <p:ext uri="{BB962C8B-B14F-4D97-AF65-F5344CB8AC3E}">
        <p14:creationId xmlns:p14="http://schemas.microsoft.com/office/powerpoint/2010/main" val="3295409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married, who is in charge?</a:t>
            </a:r>
            <a:endParaRPr lang="en-US" dirty="0"/>
          </a:p>
        </p:txBody>
      </p:sp>
      <p:sp>
        <p:nvSpPr>
          <p:cNvPr id="3" name="TextBox 2"/>
          <p:cNvSpPr txBox="1"/>
          <p:nvPr/>
        </p:nvSpPr>
        <p:spPr>
          <a:xfrm>
            <a:off x="381000" y="1524000"/>
            <a:ext cx="7924800" cy="4185761"/>
          </a:xfrm>
          <a:prstGeom prst="rect">
            <a:avLst/>
          </a:prstGeom>
          <a:noFill/>
        </p:spPr>
        <p:txBody>
          <a:bodyPr wrap="square" rtlCol="0">
            <a:spAutoFit/>
          </a:bodyPr>
          <a:lstStyle/>
          <a:p>
            <a:r>
              <a:rPr lang="en-US" sz="3200" dirty="0">
                <a:solidFill>
                  <a:srgbClr val="C00000"/>
                </a:solidFill>
              </a:rPr>
              <a:t>Ephesians 5:22-24: </a:t>
            </a:r>
            <a:endParaRPr lang="en-US" sz="3200" dirty="0" smtClean="0">
              <a:solidFill>
                <a:srgbClr val="C00000"/>
              </a:solidFill>
            </a:endParaRPr>
          </a:p>
          <a:p>
            <a:endParaRPr lang="en-US" sz="1000" dirty="0"/>
          </a:p>
          <a:p>
            <a:r>
              <a:rPr lang="en-US" sz="3200" dirty="0" smtClean="0"/>
              <a:t>“</a:t>
            </a:r>
            <a:r>
              <a:rPr lang="en-US" sz="3200" dirty="0"/>
              <a:t>Wives, submit to your husbands as to the Lord. For the husband is the head of the wife as Christ is the head of the church, his body, of which he is the Savior. Now as the church submits to Christ, so also wives should submit to their husbands in everything.” </a:t>
            </a:r>
          </a:p>
          <a:p>
            <a:endParaRPr lang="en-US" sz="3200" dirty="0"/>
          </a:p>
        </p:txBody>
      </p:sp>
    </p:spTree>
    <p:extLst>
      <p:ext uri="{BB962C8B-B14F-4D97-AF65-F5344CB8AC3E}">
        <p14:creationId xmlns:p14="http://schemas.microsoft.com/office/powerpoint/2010/main" val="3295409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203" y="199623"/>
            <a:ext cx="8229600" cy="1143000"/>
          </a:xfrm>
        </p:spPr>
        <p:txBody>
          <a:bodyPr/>
          <a:lstStyle/>
          <a:p>
            <a:r>
              <a:rPr lang="en-US" dirty="0" smtClean="0"/>
              <a:t>Family love?</a:t>
            </a:r>
            <a:endParaRPr lang="en-US" dirty="0"/>
          </a:p>
        </p:txBody>
      </p:sp>
      <p:sp>
        <p:nvSpPr>
          <p:cNvPr id="3" name="TextBox 2"/>
          <p:cNvSpPr txBox="1"/>
          <p:nvPr/>
        </p:nvSpPr>
        <p:spPr>
          <a:xfrm>
            <a:off x="533400" y="1143000"/>
            <a:ext cx="5257800" cy="5509200"/>
          </a:xfrm>
          <a:prstGeom prst="rect">
            <a:avLst/>
          </a:prstGeom>
          <a:noFill/>
        </p:spPr>
        <p:txBody>
          <a:bodyPr wrap="square" rtlCol="0">
            <a:spAutoFit/>
          </a:bodyPr>
          <a:lstStyle/>
          <a:p>
            <a:r>
              <a:rPr lang="en-US" sz="3600" dirty="0">
                <a:solidFill>
                  <a:srgbClr val="C00000"/>
                </a:solidFill>
              </a:rPr>
              <a:t>Jesus: </a:t>
            </a:r>
            <a:endParaRPr lang="en-US" sz="3600" dirty="0" smtClean="0">
              <a:solidFill>
                <a:srgbClr val="C00000"/>
              </a:solidFill>
            </a:endParaRPr>
          </a:p>
          <a:p>
            <a:endParaRPr lang="en-US" sz="1000" dirty="0" smtClean="0"/>
          </a:p>
          <a:p>
            <a:r>
              <a:rPr lang="en-US" sz="3600" dirty="0" smtClean="0"/>
              <a:t>“If </a:t>
            </a:r>
            <a:r>
              <a:rPr lang="en-US" sz="3600" dirty="0"/>
              <a:t>any one comes to me and does not hate his own father and mother and wife and children and brothers and sisters – yes, even his own life – he cannot be my disciple</a:t>
            </a:r>
            <a:r>
              <a:rPr lang="en-US" sz="3600" dirty="0" smtClean="0"/>
              <a:t>.”</a:t>
            </a:r>
          </a:p>
          <a:p>
            <a:endParaRPr lang="en-US" dirty="0" smtClean="0"/>
          </a:p>
          <a:p>
            <a:r>
              <a:rPr lang="en-US" dirty="0" smtClean="0"/>
              <a:t>(</a:t>
            </a:r>
            <a:r>
              <a:rPr lang="en-US" dirty="0"/>
              <a:t>Luke 14:26)</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0076" y="1752599"/>
            <a:ext cx="2970372" cy="4114801"/>
          </a:xfrm>
          <a:prstGeom prst="rect">
            <a:avLst/>
          </a:prstGeom>
        </p:spPr>
      </p:pic>
    </p:spTree>
    <p:extLst>
      <p:ext uri="{BB962C8B-B14F-4D97-AF65-F5344CB8AC3E}">
        <p14:creationId xmlns:p14="http://schemas.microsoft.com/office/powerpoint/2010/main" val="3295409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2350" y="207024"/>
            <a:ext cx="5143500" cy="1697976"/>
          </a:xfrm>
        </p:spPr>
        <p:txBody>
          <a:bodyPr>
            <a:normAutofit/>
          </a:bodyPr>
          <a:lstStyle/>
          <a:p>
            <a:r>
              <a:rPr lang="en-US" sz="3600" dirty="0"/>
              <a:t>The </a:t>
            </a:r>
            <a:r>
              <a:rPr lang="en-US" sz="3600" dirty="0" smtClean="0"/>
              <a:t>Protestants </a:t>
            </a:r>
            <a:r>
              <a:rPr lang="en-US" sz="3600" dirty="0" smtClean="0"/>
              <a:t>? </a:t>
            </a:r>
            <a:r>
              <a:rPr lang="en-US" dirty="0" smtClean="0"/>
              <a:t/>
            </a:r>
            <a:br>
              <a:rPr lang="en-US" dirty="0" smtClean="0"/>
            </a:br>
            <a:r>
              <a:rPr lang="en-US" sz="1100" dirty="0" smtClean="0"/>
              <a:t/>
            </a:r>
            <a:br>
              <a:rPr lang="en-US" sz="1100" dirty="0" smtClean="0"/>
            </a:br>
            <a:r>
              <a:rPr lang="en-US" dirty="0" smtClean="0">
                <a:solidFill>
                  <a:srgbClr val="C00000"/>
                </a:solidFill>
              </a:rPr>
              <a:t>Martin Luther </a:t>
            </a:r>
            <a:r>
              <a:rPr lang="en-US" sz="3100" dirty="0" smtClean="0"/>
              <a:t>(1500s):</a:t>
            </a:r>
            <a:endParaRPr lang="en-US" dirty="0"/>
          </a:p>
        </p:txBody>
      </p:sp>
      <p:sp>
        <p:nvSpPr>
          <p:cNvPr id="3" name="TextBox 2"/>
          <p:cNvSpPr txBox="1"/>
          <p:nvPr/>
        </p:nvSpPr>
        <p:spPr>
          <a:xfrm>
            <a:off x="3733800" y="1905000"/>
            <a:ext cx="5410200" cy="4524315"/>
          </a:xfrm>
          <a:prstGeom prst="rect">
            <a:avLst/>
          </a:prstGeom>
          <a:noFill/>
        </p:spPr>
        <p:txBody>
          <a:bodyPr wrap="square" rtlCol="0">
            <a:spAutoFit/>
          </a:bodyPr>
          <a:lstStyle/>
          <a:p>
            <a:r>
              <a:rPr lang="en-US" sz="3200" dirty="0"/>
              <a:t>“It is evident therefore that woman is a different animal to man, not only having different members, but also being far weaker in intellect. For as the sun is more splendid than the moon, so also woman does not equal the dignity and glory of the male</a:t>
            </a:r>
            <a:r>
              <a:rPr lang="en-US" sz="3200" dirty="0" smtClean="0"/>
              <a:t>.”</a:t>
            </a:r>
            <a:endParaRPr lang="en-US"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978" y="2678209"/>
            <a:ext cx="2959608" cy="2977896"/>
          </a:xfrm>
          <a:prstGeom prst="rect">
            <a:avLst/>
          </a:prstGeom>
        </p:spPr>
      </p:pic>
    </p:spTree>
    <p:extLst>
      <p:ext uri="{BB962C8B-B14F-4D97-AF65-F5344CB8AC3E}">
        <p14:creationId xmlns:p14="http://schemas.microsoft.com/office/powerpoint/2010/main" val="3295409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r>
              <a:rPr lang="en-US" dirty="0" smtClean="0">
                <a:solidFill>
                  <a:srgbClr val="C00000"/>
                </a:solidFill>
              </a:rPr>
              <a:t>Martin Luther</a:t>
            </a:r>
            <a:r>
              <a:rPr lang="en-US" dirty="0" smtClean="0"/>
              <a:t>, continued:</a:t>
            </a:r>
            <a:br>
              <a:rPr lang="en-US" dirty="0" smtClean="0"/>
            </a:br>
            <a:r>
              <a:rPr lang="en-US" sz="1200" dirty="0" smtClean="0"/>
              <a:t/>
            </a:r>
            <a:br>
              <a:rPr lang="en-US" sz="1200" dirty="0" smtClean="0"/>
            </a:br>
            <a:r>
              <a:rPr lang="en-US" sz="4000" dirty="0" smtClean="0"/>
              <a:t>“Men </a:t>
            </a:r>
            <a:r>
              <a:rPr lang="en-US" sz="4000" dirty="0"/>
              <a:t>have </a:t>
            </a:r>
            <a:r>
              <a:rPr lang="en-US" sz="4000" dirty="0" smtClean="0"/>
              <a:t>more </a:t>
            </a:r>
            <a:r>
              <a:rPr lang="en-US" sz="4000" dirty="0"/>
              <a:t>understanding than women, who have but small and narrow breasts and broad hips to the end that they should remain at home, sit still, keep house, and bear and bring up children</a:t>
            </a:r>
            <a:r>
              <a:rPr lang="en-US" sz="4000" dirty="0" smtClean="0"/>
              <a:t>.”</a:t>
            </a:r>
            <a:endParaRPr lang="en-US" dirty="0"/>
          </a:p>
        </p:txBody>
      </p:sp>
    </p:spTree>
    <p:extLst>
      <p:ext uri="{BB962C8B-B14F-4D97-AF65-F5344CB8AC3E}">
        <p14:creationId xmlns:p14="http://schemas.microsoft.com/office/powerpoint/2010/main" val="3295409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rPr>
              <a:t>John Calvin </a:t>
            </a:r>
            <a:r>
              <a:rPr lang="en-US" sz="2800" dirty="0"/>
              <a:t>(1500s</a:t>
            </a:r>
            <a:r>
              <a:rPr lang="en-US" sz="2800" dirty="0" smtClean="0"/>
              <a:t>):</a:t>
            </a:r>
            <a:endParaRPr lang="en-US" sz="2800" dirty="0">
              <a:solidFill>
                <a:srgbClr val="C00000"/>
              </a:solidFill>
            </a:endParaRPr>
          </a:p>
        </p:txBody>
      </p:sp>
      <p:sp>
        <p:nvSpPr>
          <p:cNvPr id="3" name="TextBox 2"/>
          <p:cNvSpPr txBox="1"/>
          <p:nvPr/>
        </p:nvSpPr>
        <p:spPr>
          <a:xfrm>
            <a:off x="762000" y="1600200"/>
            <a:ext cx="4038600" cy="3970318"/>
          </a:xfrm>
          <a:prstGeom prst="rect">
            <a:avLst/>
          </a:prstGeom>
          <a:noFill/>
        </p:spPr>
        <p:txBody>
          <a:bodyPr wrap="square" rtlCol="0">
            <a:spAutoFit/>
          </a:bodyPr>
          <a:lstStyle/>
          <a:p>
            <a:r>
              <a:rPr lang="en-US" sz="3600" dirty="0" smtClean="0"/>
              <a:t>“Let </a:t>
            </a:r>
            <a:r>
              <a:rPr lang="en-US" sz="3600" dirty="0"/>
              <a:t>woman be satisfied with the state of subjection and not take it amiss that she is made inferior to the more distinguished sex</a:t>
            </a:r>
            <a:r>
              <a:rPr lang="en-US" sz="3600" dirty="0" smtClean="0"/>
              <a:t>.”</a:t>
            </a:r>
            <a:endParaRPr lang="en-US" sz="36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1619518"/>
            <a:ext cx="3048000" cy="3798512"/>
          </a:xfrm>
          <a:prstGeom prst="rect">
            <a:avLst/>
          </a:prstGeom>
        </p:spPr>
      </p:pic>
    </p:spTree>
    <p:extLst>
      <p:ext uri="{BB962C8B-B14F-4D97-AF65-F5344CB8AC3E}">
        <p14:creationId xmlns:p14="http://schemas.microsoft.com/office/powerpoint/2010/main" val="3295409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52400"/>
            <a:ext cx="7924800" cy="5262068"/>
          </a:xfrm>
          <a:prstGeom prst="rect">
            <a:avLst/>
          </a:prstGeom>
        </p:spPr>
      </p:pic>
      <p:sp>
        <p:nvSpPr>
          <p:cNvPr id="3" name="TextBox 2"/>
          <p:cNvSpPr txBox="1"/>
          <p:nvPr/>
        </p:nvSpPr>
        <p:spPr>
          <a:xfrm>
            <a:off x="4495800" y="5715000"/>
            <a:ext cx="3657600" cy="369332"/>
          </a:xfrm>
          <a:prstGeom prst="rect">
            <a:avLst/>
          </a:prstGeom>
          <a:noFill/>
        </p:spPr>
        <p:txBody>
          <a:bodyPr wrap="square" rtlCol="0">
            <a:spAutoFit/>
          </a:bodyPr>
          <a:lstStyle/>
          <a:p>
            <a:r>
              <a:rPr lang="en-US" dirty="0" smtClean="0"/>
              <a:t>Witches hanged</a:t>
            </a:r>
            <a:endParaRPr lang="en-US" dirty="0"/>
          </a:p>
        </p:txBody>
      </p:sp>
    </p:spTree>
    <p:extLst>
      <p:ext uri="{BB962C8B-B14F-4D97-AF65-F5344CB8AC3E}">
        <p14:creationId xmlns:p14="http://schemas.microsoft.com/office/powerpoint/2010/main" val="5595783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t>Similar themes in most traditional religions and cultures</a:t>
            </a:r>
            <a:endParaRPr lang="en-US" dirty="0"/>
          </a:p>
        </p:txBody>
      </p:sp>
    </p:spTree>
    <p:extLst>
      <p:ext uri="{BB962C8B-B14F-4D97-AF65-F5344CB8AC3E}">
        <p14:creationId xmlns:p14="http://schemas.microsoft.com/office/powerpoint/2010/main" val="3733083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US" dirty="0" smtClean="0"/>
              <a:t>How did all that change </a:t>
            </a:r>
            <a:br>
              <a:rPr lang="en-US" dirty="0" smtClean="0"/>
            </a:br>
            <a:r>
              <a:rPr lang="en-US" dirty="0" smtClean="0"/>
              <a:t>in the </a:t>
            </a:r>
            <a:r>
              <a:rPr lang="en-US" dirty="0" smtClean="0">
                <a:solidFill>
                  <a:srgbClr val="C00000"/>
                </a:solidFill>
              </a:rPr>
              <a:t>modern West</a:t>
            </a:r>
            <a:r>
              <a:rPr lang="en-US" dirty="0" smtClean="0"/>
              <a:t>?</a:t>
            </a:r>
            <a:endParaRPr lang="en-US" dirty="0"/>
          </a:p>
        </p:txBody>
      </p:sp>
    </p:spTree>
    <p:extLst>
      <p:ext uri="{BB962C8B-B14F-4D97-AF65-F5344CB8AC3E}">
        <p14:creationId xmlns:p14="http://schemas.microsoft.com/office/powerpoint/2010/main" val="3295409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1020762"/>
          </a:xfrm>
        </p:spPr>
        <p:txBody>
          <a:bodyPr>
            <a:normAutofit/>
          </a:bodyPr>
          <a:lstStyle/>
          <a:p>
            <a:r>
              <a:rPr lang="en-US" dirty="0">
                <a:solidFill>
                  <a:srgbClr val="C00000"/>
                </a:solidFill>
              </a:rPr>
              <a:t>Elizabeth Cady </a:t>
            </a:r>
            <a:r>
              <a:rPr lang="en-US" dirty="0" smtClean="0">
                <a:solidFill>
                  <a:srgbClr val="C00000"/>
                </a:solidFill>
              </a:rPr>
              <a:t>Stanton </a:t>
            </a:r>
            <a:r>
              <a:rPr lang="en-US" sz="3100" dirty="0" smtClean="0"/>
              <a:t>(1815-1902) </a:t>
            </a:r>
            <a:endParaRPr lang="en-US" sz="3100" dirty="0"/>
          </a:p>
        </p:txBody>
      </p:sp>
      <p:sp>
        <p:nvSpPr>
          <p:cNvPr id="3" name="TextBox 2"/>
          <p:cNvSpPr txBox="1"/>
          <p:nvPr/>
        </p:nvSpPr>
        <p:spPr>
          <a:xfrm>
            <a:off x="4267199" y="1447800"/>
            <a:ext cx="4572001" cy="4401205"/>
          </a:xfrm>
          <a:prstGeom prst="rect">
            <a:avLst/>
          </a:prstGeom>
          <a:noFill/>
        </p:spPr>
        <p:txBody>
          <a:bodyPr wrap="square" rtlCol="0">
            <a:spAutoFit/>
          </a:bodyPr>
          <a:lstStyle/>
          <a:p>
            <a:r>
              <a:rPr lang="en-US" sz="3200" dirty="0" smtClean="0"/>
              <a:t>“The </a:t>
            </a:r>
            <a:r>
              <a:rPr lang="en-US" sz="3200" dirty="0"/>
              <a:t>prolonged slavery of women is the darkest page in human history</a:t>
            </a:r>
            <a:r>
              <a:rPr lang="en-US" sz="3200" dirty="0" smtClean="0"/>
              <a:t>.”</a:t>
            </a:r>
            <a:r>
              <a:rPr lang="en-US" sz="2400" dirty="0"/>
              <a:t/>
            </a:r>
            <a:br>
              <a:rPr lang="en-US" sz="2400" dirty="0"/>
            </a:br>
            <a:endParaRPr lang="en-US" sz="2400" dirty="0" smtClean="0"/>
          </a:p>
          <a:p>
            <a:r>
              <a:rPr lang="en-US" sz="3200" dirty="0" smtClean="0"/>
              <a:t>“The </a:t>
            </a:r>
            <a:r>
              <a:rPr lang="en-US" sz="3200" dirty="0"/>
              <a:t>Bible and the Church have been the greatest stumbling blocks in the way of women's emancipation</a:t>
            </a:r>
            <a:r>
              <a:rPr lang="en-US" sz="3200" dirty="0" smtClean="0"/>
              <a:t>.”</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828800"/>
            <a:ext cx="3429000" cy="3842017"/>
          </a:xfrm>
          <a:prstGeom prst="rect">
            <a:avLst/>
          </a:prstGeom>
        </p:spPr>
      </p:pic>
    </p:spTree>
    <p:extLst>
      <p:ext uri="{BB962C8B-B14F-4D97-AF65-F5344CB8AC3E}">
        <p14:creationId xmlns:p14="http://schemas.microsoft.com/office/powerpoint/2010/main" val="3097320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5410200" cy="1143000"/>
          </a:xfrm>
        </p:spPr>
        <p:txBody>
          <a:bodyPr/>
          <a:lstStyle/>
          <a:p>
            <a:r>
              <a:rPr lang="en-US" dirty="0" smtClean="0"/>
              <a:t>The status of </a:t>
            </a:r>
            <a:r>
              <a:rPr lang="en-US" dirty="0" smtClean="0">
                <a:solidFill>
                  <a:srgbClr val="C00000"/>
                </a:solidFill>
              </a:rPr>
              <a:t>women</a:t>
            </a:r>
            <a:r>
              <a:rPr lang="en-US" dirty="0" smtClean="0"/>
              <a:t>?</a:t>
            </a:r>
            <a:endParaRPr lang="en-US" dirty="0"/>
          </a:p>
        </p:txBody>
      </p:sp>
      <p:sp>
        <p:nvSpPr>
          <p:cNvPr id="3" name="TextBox 2"/>
          <p:cNvSpPr txBox="1"/>
          <p:nvPr/>
        </p:nvSpPr>
        <p:spPr>
          <a:xfrm>
            <a:off x="381000" y="1447800"/>
            <a:ext cx="4724400" cy="5047536"/>
          </a:xfrm>
          <a:prstGeom prst="rect">
            <a:avLst/>
          </a:prstGeom>
          <a:noFill/>
        </p:spPr>
        <p:txBody>
          <a:bodyPr wrap="square" rtlCol="0">
            <a:spAutoFit/>
          </a:bodyPr>
          <a:lstStyle/>
          <a:p>
            <a:r>
              <a:rPr lang="en-US" sz="2800" dirty="0" smtClean="0"/>
              <a:t>Jefferson on the Indian tribes: </a:t>
            </a:r>
          </a:p>
          <a:p>
            <a:endParaRPr lang="en-US" sz="1400" dirty="0" smtClean="0"/>
          </a:p>
          <a:p>
            <a:r>
              <a:rPr lang="en-US" sz="2800" dirty="0" smtClean="0"/>
              <a:t>“</a:t>
            </a:r>
            <a:r>
              <a:rPr lang="en-US" sz="2800" dirty="0"/>
              <a:t>The women are submitted to unjust drudgery. This I believe is the case with every barbarous people. With such, force is law. The stronger sex therefore imposes on the weaker. It is civilization alone which replaces women in the enjoyment of their natural equality</a:t>
            </a:r>
            <a:r>
              <a:rPr lang="en-US" sz="2800" dirty="0" smtClean="0"/>
              <a:t>.”</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1981200"/>
            <a:ext cx="3200400" cy="3657600"/>
          </a:xfrm>
          <a:prstGeom prst="rect">
            <a:avLst/>
          </a:prstGeom>
        </p:spPr>
      </p:pic>
    </p:spTree>
    <p:extLst>
      <p:ext uri="{BB962C8B-B14F-4D97-AF65-F5344CB8AC3E}">
        <p14:creationId xmlns:p14="http://schemas.microsoft.com/office/powerpoint/2010/main" val="4019470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6416" y="152400"/>
            <a:ext cx="4460383" cy="1828800"/>
          </a:xfrm>
        </p:spPr>
        <p:txBody>
          <a:bodyPr>
            <a:normAutofit/>
          </a:bodyPr>
          <a:lstStyle/>
          <a:p>
            <a:pPr algn="l"/>
            <a:r>
              <a:rPr lang="en-US" sz="3200" dirty="0" err="1" smtClean="0">
                <a:solidFill>
                  <a:srgbClr val="C00000"/>
                </a:solidFill>
              </a:rPr>
              <a:t>Olympe</a:t>
            </a:r>
            <a:r>
              <a:rPr lang="en-US" sz="3200" dirty="0" smtClean="0">
                <a:solidFill>
                  <a:srgbClr val="C00000"/>
                </a:solidFill>
              </a:rPr>
              <a:t> de Gouges</a:t>
            </a:r>
            <a:r>
              <a:rPr lang="en-US" sz="3200" dirty="0" smtClean="0"/>
              <a:t>,</a:t>
            </a:r>
            <a:br>
              <a:rPr lang="en-US" sz="3200" dirty="0" smtClean="0"/>
            </a:br>
            <a:r>
              <a:rPr lang="en-US" sz="3200" i="1" dirty="0"/>
              <a:t>The Declaration of the Rights of Woman</a:t>
            </a:r>
            <a:r>
              <a:rPr lang="en-US" sz="3200" dirty="0"/>
              <a:t> </a:t>
            </a:r>
            <a:r>
              <a:rPr lang="en-US" sz="2400" dirty="0" smtClean="0"/>
              <a:t>(1791</a:t>
            </a:r>
            <a:r>
              <a:rPr lang="en-US" sz="2400" dirty="0"/>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073" y="1447800"/>
            <a:ext cx="3298190" cy="4038600"/>
          </a:xfrm>
          <a:prstGeom prst="rect">
            <a:avLst/>
          </a:prstGeom>
        </p:spPr>
      </p:pic>
      <p:sp>
        <p:nvSpPr>
          <p:cNvPr id="4" name="TextBox 3"/>
          <p:cNvSpPr txBox="1"/>
          <p:nvPr/>
        </p:nvSpPr>
        <p:spPr>
          <a:xfrm>
            <a:off x="4191000" y="2133600"/>
            <a:ext cx="4868214" cy="4154984"/>
          </a:xfrm>
          <a:prstGeom prst="rect">
            <a:avLst/>
          </a:prstGeom>
          <a:noFill/>
        </p:spPr>
        <p:txBody>
          <a:bodyPr wrap="square" rtlCol="0">
            <a:spAutoFit/>
          </a:bodyPr>
          <a:lstStyle/>
          <a:p>
            <a:r>
              <a:rPr lang="en-US" sz="2400" dirty="0"/>
              <a:t>1. Woman is </a:t>
            </a:r>
            <a:r>
              <a:rPr lang="en-US" sz="2400" dirty="0">
                <a:solidFill>
                  <a:srgbClr val="C00000"/>
                </a:solidFill>
              </a:rPr>
              <a:t>born free </a:t>
            </a:r>
            <a:r>
              <a:rPr lang="en-US" sz="2400" dirty="0"/>
              <a:t>and remains </a:t>
            </a:r>
            <a:r>
              <a:rPr lang="en-US" sz="2400" dirty="0">
                <a:solidFill>
                  <a:srgbClr val="C00000"/>
                </a:solidFill>
              </a:rPr>
              <a:t>equal </a:t>
            </a:r>
            <a:r>
              <a:rPr lang="en-US" sz="2400" dirty="0"/>
              <a:t>to man in rights. Social distinctions may be based only on common utility.</a:t>
            </a:r>
          </a:p>
          <a:p>
            <a:r>
              <a:rPr lang="en-US" sz="2400" dirty="0"/>
              <a:t>2. The purpose of all political association is the preservation of the natural and imprescriptible </a:t>
            </a:r>
            <a:r>
              <a:rPr lang="en-US" sz="2400" dirty="0">
                <a:solidFill>
                  <a:srgbClr val="C00000"/>
                </a:solidFill>
              </a:rPr>
              <a:t>rights </a:t>
            </a:r>
            <a:r>
              <a:rPr lang="en-US" sz="2400" dirty="0"/>
              <a:t>of woman and man. These rights are </a:t>
            </a:r>
            <a:r>
              <a:rPr lang="en-US" sz="2400" dirty="0">
                <a:solidFill>
                  <a:srgbClr val="C00000"/>
                </a:solidFill>
              </a:rPr>
              <a:t>liberty, property, security</a:t>
            </a:r>
            <a:r>
              <a:rPr lang="en-US" sz="2400" dirty="0"/>
              <a:t>, and especially </a:t>
            </a:r>
            <a:r>
              <a:rPr lang="en-US" sz="2400" dirty="0">
                <a:solidFill>
                  <a:srgbClr val="C00000"/>
                </a:solidFill>
              </a:rPr>
              <a:t>resistance to oppression</a:t>
            </a:r>
            <a:r>
              <a:rPr lang="en-US" sz="2400" dirty="0" smtClean="0"/>
              <a:t>.  …</a:t>
            </a:r>
            <a:endParaRPr lang="en-US" sz="2400" dirty="0"/>
          </a:p>
        </p:txBody>
      </p:sp>
    </p:spTree>
    <p:extLst>
      <p:ext uri="{BB962C8B-B14F-4D97-AF65-F5344CB8AC3E}">
        <p14:creationId xmlns:p14="http://schemas.microsoft.com/office/powerpoint/2010/main" val="3097320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624" y="304800"/>
            <a:ext cx="8229600" cy="1143000"/>
          </a:xfrm>
        </p:spPr>
        <p:txBody>
          <a:bodyPr/>
          <a:lstStyle/>
          <a:p>
            <a:r>
              <a:rPr lang="en-US" dirty="0" smtClean="0">
                <a:solidFill>
                  <a:srgbClr val="C00000"/>
                </a:solidFill>
              </a:rPr>
              <a:t>Mary Wollstonecraft </a:t>
            </a:r>
            <a:r>
              <a:rPr lang="en-US" dirty="0"/>
              <a:t>(1759–1798)</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1828800"/>
            <a:ext cx="3436351" cy="4191000"/>
          </a:xfrm>
          <a:prstGeom prst="rect">
            <a:avLst/>
          </a:prstGeom>
        </p:spPr>
      </p:pic>
    </p:spTree>
    <p:extLst>
      <p:ext uri="{BB962C8B-B14F-4D97-AF65-F5344CB8AC3E}">
        <p14:creationId xmlns:p14="http://schemas.microsoft.com/office/powerpoint/2010/main" val="3097320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C00000"/>
                </a:solidFill>
              </a:rPr>
              <a:t>Emma </a:t>
            </a:r>
            <a:r>
              <a:rPr lang="en-US" dirty="0" smtClean="0">
                <a:solidFill>
                  <a:srgbClr val="C00000"/>
                </a:solidFill>
              </a:rPr>
              <a:t>Willard </a:t>
            </a:r>
            <a:r>
              <a:rPr lang="en-US" sz="3200" dirty="0" smtClean="0"/>
              <a:t>(1787-1870)</a:t>
            </a:r>
            <a:endParaRPr lang="en-US" sz="3200" dirty="0"/>
          </a:p>
        </p:txBody>
      </p:sp>
      <p:sp>
        <p:nvSpPr>
          <p:cNvPr id="3" name="Content Placeholder 2"/>
          <p:cNvSpPr>
            <a:spLocks noGrp="1"/>
          </p:cNvSpPr>
          <p:nvPr>
            <p:ph idx="1"/>
          </p:nvPr>
        </p:nvSpPr>
        <p:spPr>
          <a:xfrm>
            <a:off x="3581400" y="1600200"/>
            <a:ext cx="5181600" cy="4525963"/>
          </a:xfrm>
        </p:spPr>
        <p:txBody>
          <a:bodyPr/>
          <a:lstStyle/>
          <a:p>
            <a:pPr marL="0" indent="0">
              <a:buNone/>
            </a:pPr>
            <a:r>
              <a:rPr lang="en-US" dirty="0" smtClean="0"/>
              <a:t>Troy Female Seminary opened in 1821 in New York.</a:t>
            </a:r>
          </a:p>
          <a:p>
            <a:pPr marL="0" indent="0">
              <a:buNone/>
            </a:pPr>
            <a:r>
              <a:rPr lang="en-US" dirty="0" smtClean="0">
                <a:solidFill>
                  <a:srgbClr val="C00000"/>
                </a:solidFill>
              </a:rPr>
              <a:t>First institution of higher learning for women</a:t>
            </a:r>
            <a:r>
              <a:rPr lang="en-US" dirty="0" smtClean="0"/>
              <a:t>.</a:t>
            </a:r>
          </a:p>
          <a:p>
            <a:pPr marL="0" indent="0">
              <a:buNone/>
            </a:pPr>
            <a:r>
              <a:rPr lang="en-US" dirty="0" smtClean="0"/>
              <a:t>(Rockford Female Seminary opened in 1847 in Illinois.)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633649"/>
            <a:ext cx="2413000" cy="3175000"/>
          </a:xfrm>
          <a:prstGeom prst="rect">
            <a:avLst/>
          </a:prstGeom>
        </p:spPr>
      </p:pic>
    </p:spTree>
    <p:extLst>
      <p:ext uri="{BB962C8B-B14F-4D97-AF65-F5344CB8AC3E}">
        <p14:creationId xmlns:p14="http://schemas.microsoft.com/office/powerpoint/2010/main" val="1325138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r>
              <a:rPr lang="en-US" dirty="0" smtClean="0"/>
              <a:t>New </a:t>
            </a:r>
            <a:r>
              <a:rPr lang="en-US" dirty="0"/>
              <a:t>York’s </a:t>
            </a:r>
            <a:r>
              <a:rPr lang="en-US" dirty="0" smtClean="0"/>
              <a:t/>
            </a:r>
            <a:br>
              <a:rPr lang="en-US" dirty="0" smtClean="0"/>
            </a:br>
            <a:r>
              <a:rPr lang="en-US" dirty="0" smtClean="0">
                <a:solidFill>
                  <a:srgbClr val="C00000"/>
                </a:solidFill>
              </a:rPr>
              <a:t>Married Women’s </a:t>
            </a:r>
            <a:r>
              <a:rPr lang="en-US" dirty="0">
                <a:solidFill>
                  <a:srgbClr val="C00000"/>
                </a:solidFill>
              </a:rPr>
              <a:t>Property Act </a:t>
            </a:r>
            <a:r>
              <a:rPr lang="en-US" dirty="0" smtClean="0"/>
              <a:t>(1848)</a:t>
            </a:r>
            <a:endParaRPr lang="en-US" dirty="0"/>
          </a:p>
        </p:txBody>
      </p:sp>
      <p:sp>
        <p:nvSpPr>
          <p:cNvPr id="3" name="TextBox 2"/>
          <p:cNvSpPr txBox="1"/>
          <p:nvPr/>
        </p:nvSpPr>
        <p:spPr>
          <a:xfrm>
            <a:off x="461493" y="1752600"/>
            <a:ext cx="8153400" cy="4462760"/>
          </a:xfrm>
          <a:prstGeom prst="rect">
            <a:avLst/>
          </a:prstGeom>
          <a:noFill/>
        </p:spPr>
        <p:txBody>
          <a:bodyPr wrap="square" rtlCol="0">
            <a:spAutoFit/>
          </a:bodyPr>
          <a:lstStyle/>
          <a:p>
            <a:r>
              <a:rPr lang="en-US" sz="2400" dirty="0" smtClean="0"/>
              <a:t>AN </a:t>
            </a:r>
            <a:r>
              <a:rPr lang="en-US" sz="2400" dirty="0">
                <a:hlinkClick r:id="rId2"/>
              </a:rPr>
              <a:t>ACT </a:t>
            </a:r>
            <a:r>
              <a:rPr lang="en-US" sz="2400" dirty="0"/>
              <a:t>for the effectual protection of the property of married women</a:t>
            </a:r>
            <a:r>
              <a:rPr lang="en-US" sz="2400" dirty="0" smtClean="0"/>
              <a:t>.  Passed </a:t>
            </a:r>
            <a:r>
              <a:rPr lang="en-US" sz="2400" dirty="0"/>
              <a:t>April 7, 1848</a:t>
            </a:r>
            <a:r>
              <a:rPr lang="en-US" sz="2400" dirty="0" smtClean="0"/>
              <a:t>.</a:t>
            </a:r>
          </a:p>
          <a:p>
            <a:endParaRPr lang="en-US" sz="1000" dirty="0"/>
          </a:p>
          <a:p>
            <a:r>
              <a:rPr lang="en-US" sz="2400" dirty="0"/>
              <a:t>The People of the State of New York, represented in Senate and Assembly do enact as follows</a:t>
            </a:r>
            <a:r>
              <a:rPr lang="en-US" sz="2400" dirty="0" smtClean="0"/>
              <a:t>:</a:t>
            </a:r>
          </a:p>
          <a:p>
            <a:endParaRPr lang="en-US" sz="1000" dirty="0"/>
          </a:p>
          <a:p>
            <a:r>
              <a:rPr lang="en-US" sz="2400" dirty="0"/>
              <a:t>Sec. 1. The real and personal property of any female who may hereafter marry, and which she shall own at the time of marriage, and the rents issues and profits thereof shall not be subject to the disposal of her husband, nor be liable for his debts, and shall continue her sole and separate property, as if she were a single female. </a:t>
            </a:r>
          </a:p>
          <a:p>
            <a:endParaRPr lang="en-US" sz="2400" dirty="0"/>
          </a:p>
        </p:txBody>
      </p:sp>
    </p:spTree>
    <p:extLst>
      <p:ext uri="{BB962C8B-B14F-4D97-AF65-F5344CB8AC3E}">
        <p14:creationId xmlns:p14="http://schemas.microsoft.com/office/powerpoint/2010/main" val="3097320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Women’s </a:t>
            </a:r>
            <a:r>
              <a:rPr lang="en-US" dirty="0" smtClean="0">
                <a:solidFill>
                  <a:srgbClr val="C00000"/>
                </a:solidFill>
              </a:rPr>
              <a:t>employment</a:t>
            </a:r>
            <a:r>
              <a:rPr lang="en-US" dirty="0" smtClean="0"/>
              <a:t> freedom</a:t>
            </a:r>
            <a:endParaRPr lang="en-US" dirty="0"/>
          </a:p>
        </p:txBody>
      </p:sp>
      <p:sp>
        <p:nvSpPr>
          <p:cNvPr id="3" name="Content Placeholder 2"/>
          <p:cNvSpPr>
            <a:spLocks noGrp="1"/>
          </p:cNvSpPr>
          <p:nvPr>
            <p:ph idx="1"/>
          </p:nvPr>
        </p:nvSpPr>
        <p:spPr>
          <a:xfrm>
            <a:off x="457200" y="1371600"/>
            <a:ext cx="8229600" cy="4830763"/>
          </a:xfrm>
        </p:spPr>
        <p:txBody>
          <a:bodyPr>
            <a:normAutofit fontScale="92500" lnSpcReduction="10000"/>
          </a:bodyPr>
          <a:lstStyle/>
          <a:p>
            <a:pPr marL="0" indent="0">
              <a:buNone/>
            </a:pPr>
            <a:r>
              <a:rPr lang="en-US" dirty="0" smtClean="0"/>
              <a:t>Mid-1800s, opening up of jobs and professions:</a:t>
            </a:r>
          </a:p>
          <a:p>
            <a:pPr marL="0" indent="0">
              <a:buNone/>
            </a:pPr>
            <a:r>
              <a:rPr lang="en-US" sz="1900" dirty="0" smtClean="0"/>
              <a:t> </a:t>
            </a:r>
          </a:p>
          <a:p>
            <a:pPr>
              <a:buFont typeface="Wingdings" panose="05000000000000000000" pitchFamily="2" charset="2"/>
              <a:buChar char="§"/>
            </a:pPr>
            <a:r>
              <a:rPr lang="en-US" sz="3500" dirty="0" smtClean="0">
                <a:solidFill>
                  <a:srgbClr val="C00000"/>
                </a:solidFill>
              </a:rPr>
              <a:t>Elizabeth Blackwell</a:t>
            </a:r>
            <a:r>
              <a:rPr lang="en-US" sz="3500" dirty="0" smtClean="0"/>
              <a:t>: the </a:t>
            </a:r>
            <a:r>
              <a:rPr lang="en-US" sz="3500" dirty="0"/>
              <a:t>first woman to graduate from </a:t>
            </a:r>
            <a:r>
              <a:rPr lang="en-US" sz="3500" dirty="0">
                <a:solidFill>
                  <a:srgbClr val="00B050"/>
                </a:solidFill>
              </a:rPr>
              <a:t>medical school </a:t>
            </a:r>
            <a:r>
              <a:rPr lang="en-US" sz="3500" dirty="0"/>
              <a:t>in the </a:t>
            </a:r>
            <a:r>
              <a:rPr lang="en-US" sz="3500" dirty="0" smtClean="0"/>
              <a:t>USA </a:t>
            </a:r>
            <a:r>
              <a:rPr lang="en-US" sz="3500" dirty="0"/>
              <a:t>(1849</a:t>
            </a:r>
            <a:r>
              <a:rPr lang="en-US" sz="3500" dirty="0" smtClean="0"/>
              <a:t>).</a:t>
            </a:r>
          </a:p>
          <a:p>
            <a:pPr>
              <a:buFont typeface="Wingdings" panose="05000000000000000000" pitchFamily="2" charset="2"/>
              <a:buChar char="§"/>
            </a:pPr>
            <a:r>
              <a:rPr lang="en-US" sz="3500" dirty="0" err="1">
                <a:solidFill>
                  <a:srgbClr val="C00000"/>
                </a:solidFill>
              </a:rPr>
              <a:t>Arabella</a:t>
            </a:r>
            <a:r>
              <a:rPr lang="en-US" sz="3500" dirty="0">
                <a:solidFill>
                  <a:srgbClr val="C00000"/>
                </a:solidFill>
              </a:rPr>
              <a:t> </a:t>
            </a:r>
            <a:r>
              <a:rPr lang="en-US" sz="3500" dirty="0" smtClean="0">
                <a:solidFill>
                  <a:srgbClr val="C00000"/>
                </a:solidFill>
              </a:rPr>
              <a:t>Mansfield</a:t>
            </a:r>
            <a:r>
              <a:rPr lang="en-US" sz="3500" dirty="0" smtClean="0"/>
              <a:t>: the </a:t>
            </a:r>
            <a:r>
              <a:rPr lang="en-US" sz="3500" dirty="0"/>
              <a:t>first female </a:t>
            </a:r>
            <a:r>
              <a:rPr lang="en-US" sz="3500" dirty="0">
                <a:solidFill>
                  <a:srgbClr val="00B050"/>
                </a:solidFill>
              </a:rPr>
              <a:t>lawyer</a:t>
            </a:r>
            <a:r>
              <a:rPr lang="en-US" sz="3500" dirty="0"/>
              <a:t> in the </a:t>
            </a:r>
            <a:r>
              <a:rPr lang="en-US" sz="3500" dirty="0" smtClean="0"/>
              <a:t>USA when admitted </a:t>
            </a:r>
            <a:r>
              <a:rPr lang="en-US" sz="3500" dirty="0"/>
              <a:t>to the Iowa bar in 1869. </a:t>
            </a:r>
            <a:endParaRPr lang="en-US" sz="3500" dirty="0" smtClean="0"/>
          </a:p>
          <a:p>
            <a:pPr>
              <a:buFont typeface="Wingdings" panose="05000000000000000000" pitchFamily="2" charset="2"/>
              <a:buChar char="§"/>
            </a:pPr>
            <a:r>
              <a:rPr lang="en-US" sz="3500" dirty="0">
                <a:solidFill>
                  <a:srgbClr val="C00000"/>
                </a:solidFill>
              </a:rPr>
              <a:t>Nora </a:t>
            </a:r>
            <a:r>
              <a:rPr lang="en-US" sz="3500" dirty="0" smtClean="0">
                <a:solidFill>
                  <a:srgbClr val="C00000"/>
                </a:solidFill>
              </a:rPr>
              <a:t>Barney </a:t>
            </a:r>
            <a:r>
              <a:rPr lang="en-US" sz="3500" dirty="0" smtClean="0"/>
              <a:t>the </a:t>
            </a:r>
            <a:r>
              <a:rPr lang="en-US" sz="3500" dirty="0"/>
              <a:t>first woman to receive a degree in civil </a:t>
            </a:r>
            <a:r>
              <a:rPr lang="en-US" sz="3500" dirty="0">
                <a:solidFill>
                  <a:srgbClr val="00B050"/>
                </a:solidFill>
              </a:rPr>
              <a:t>engineering</a:t>
            </a:r>
            <a:r>
              <a:rPr lang="en-US" sz="3500" dirty="0"/>
              <a:t> </a:t>
            </a:r>
            <a:r>
              <a:rPr lang="en-US" sz="3500" dirty="0" smtClean="0"/>
              <a:t>in </a:t>
            </a:r>
            <a:r>
              <a:rPr lang="en-US" sz="3500" dirty="0"/>
              <a:t>1905</a:t>
            </a:r>
            <a:r>
              <a:rPr lang="en-US" sz="3500" dirty="0" smtClean="0"/>
              <a:t>.</a:t>
            </a:r>
          </a:p>
        </p:txBody>
      </p:sp>
    </p:spTree>
    <p:extLst>
      <p:ext uri="{BB962C8B-B14F-4D97-AF65-F5344CB8AC3E}">
        <p14:creationId xmlns:p14="http://schemas.microsoft.com/office/powerpoint/2010/main" val="2777994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229600" cy="1543888"/>
          </a:xfrm>
        </p:spPr>
        <p:txBody>
          <a:bodyPr>
            <a:normAutofit/>
          </a:bodyPr>
          <a:lstStyle/>
          <a:p>
            <a:r>
              <a:rPr lang="en-US" sz="3600" dirty="0" smtClean="0">
                <a:solidFill>
                  <a:srgbClr val="C00000"/>
                </a:solidFill>
              </a:rPr>
              <a:t>Voting</a:t>
            </a:r>
            <a:r>
              <a:rPr lang="en-US" sz="3600" dirty="0"/>
              <a:t>? Territory of Wyoming gives women the right to vote in 1869</a:t>
            </a:r>
            <a:r>
              <a:rPr lang="en-US" sz="3600" dirty="0" smtClean="0"/>
              <a:t>.</a:t>
            </a:r>
            <a:endParaRPr lang="en-US" sz="36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523999"/>
            <a:ext cx="7470526" cy="5057547"/>
          </a:xfrm>
          <a:prstGeom prst="rect">
            <a:avLst/>
          </a:prstGeom>
        </p:spPr>
      </p:pic>
    </p:spTree>
    <p:extLst>
      <p:ext uri="{BB962C8B-B14F-4D97-AF65-F5344CB8AC3E}">
        <p14:creationId xmlns:p14="http://schemas.microsoft.com/office/powerpoint/2010/main" val="3097320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9144000" cy="3524250"/>
          </a:xfrm>
          <a:prstGeom prst="rect">
            <a:avLst/>
          </a:prstGeom>
        </p:spPr>
      </p:pic>
    </p:spTree>
    <p:extLst>
      <p:ext uri="{BB962C8B-B14F-4D97-AF65-F5344CB8AC3E}">
        <p14:creationId xmlns:p14="http://schemas.microsoft.com/office/powerpoint/2010/main" val="2314072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00200"/>
            <a:ext cx="3973132" cy="1020762"/>
          </a:xfrm>
        </p:spPr>
        <p:txBody>
          <a:bodyPr>
            <a:normAutofit fontScale="90000"/>
          </a:bodyPr>
          <a:lstStyle/>
          <a:p>
            <a:pPr algn="r"/>
            <a:r>
              <a:rPr lang="en-US" dirty="0" smtClean="0">
                <a:solidFill>
                  <a:srgbClr val="C00000"/>
                </a:solidFill>
              </a:rPr>
              <a:t>Victoria </a:t>
            </a:r>
            <a:r>
              <a:rPr lang="en-US" dirty="0" err="1" smtClean="0">
                <a:solidFill>
                  <a:srgbClr val="C00000"/>
                </a:solidFill>
              </a:rPr>
              <a:t>Chaflin</a:t>
            </a:r>
            <a:r>
              <a:rPr lang="en-US" dirty="0" smtClean="0">
                <a:solidFill>
                  <a:srgbClr val="C00000"/>
                </a:solidFill>
              </a:rPr>
              <a:t> Woodhull</a:t>
            </a:r>
            <a:endParaRPr lang="en-US" dirty="0">
              <a:solidFill>
                <a:srgbClr val="C00000"/>
              </a:solidFill>
            </a:endParaRPr>
          </a:p>
        </p:txBody>
      </p:sp>
      <p:sp>
        <p:nvSpPr>
          <p:cNvPr id="3" name="TextBox 2"/>
          <p:cNvSpPr txBox="1"/>
          <p:nvPr/>
        </p:nvSpPr>
        <p:spPr>
          <a:xfrm>
            <a:off x="405684" y="3426005"/>
            <a:ext cx="3810000" cy="1754326"/>
          </a:xfrm>
          <a:prstGeom prst="rect">
            <a:avLst/>
          </a:prstGeom>
          <a:noFill/>
        </p:spPr>
        <p:txBody>
          <a:bodyPr wrap="square" rtlCol="0">
            <a:spAutoFit/>
          </a:bodyPr>
          <a:lstStyle/>
          <a:p>
            <a:pPr algn="r"/>
            <a:r>
              <a:rPr lang="en-US" sz="3600" dirty="0" smtClean="0">
                <a:solidFill>
                  <a:srgbClr val="C00000"/>
                </a:solidFill>
              </a:rPr>
              <a:t>1872</a:t>
            </a:r>
            <a:r>
              <a:rPr lang="en-US" sz="3600" dirty="0" smtClean="0"/>
              <a:t>: First </a:t>
            </a:r>
            <a:r>
              <a:rPr lang="en-US" sz="3600" dirty="0"/>
              <a:t>woman to run </a:t>
            </a:r>
            <a:r>
              <a:rPr lang="en-US" sz="3600" dirty="0" smtClean="0"/>
              <a:t>for president </a:t>
            </a:r>
            <a:r>
              <a:rPr lang="en-US" sz="3600" dirty="0"/>
              <a:t>of the </a:t>
            </a:r>
            <a:r>
              <a:rPr lang="en-US" sz="3600" dirty="0" smtClean="0"/>
              <a:t>USA.</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1217574"/>
            <a:ext cx="3352800" cy="4416862"/>
          </a:xfrm>
          <a:prstGeom prst="rect">
            <a:avLst/>
          </a:prstGeom>
        </p:spPr>
      </p:pic>
    </p:spTree>
    <p:extLst>
      <p:ext uri="{BB962C8B-B14F-4D97-AF65-F5344CB8AC3E}">
        <p14:creationId xmlns:p14="http://schemas.microsoft.com/office/powerpoint/2010/main" val="3097320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Nineteenth Amendment (1920)</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947" y="1371600"/>
            <a:ext cx="6905625" cy="4419600"/>
          </a:xfrm>
          <a:prstGeom prst="rect">
            <a:avLst/>
          </a:prstGeom>
        </p:spPr>
      </p:pic>
    </p:spTree>
    <p:extLst>
      <p:ext uri="{BB962C8B-B14F-4D97-AF65-F5344CB8AC3E}">
        <p14:creationId xmlns:p14="http://schemas.microsoft.com/office/powerpoint/2010/main" val="30973202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a:bodyPr>
          <a:lstStyle/>
          <a:p>
            <a:r>
              <a:rPr lang="en-US" dirty="0" smtClean="0">
                <a:solidFill>
                  <a:srgbClr val="C00000"/>
                </a:solidFill>
              </a:rPr>
              <a:t>Women’s </a:t>
            </a:r>
            <a:r>
              <a:rPr lang="en-US" dirty="0">
                <a:solidFill>
                  <a:srgbClr val="C00000"/>
                </a:solidFill>
              </a:rPr>
              <a:t>Suffrage </a:t>
            </a:r>
            <a:r>
              <a:rPr lang="en-US" dirty="0" smtClean="0">
                <a:solidFill>
                  <a:srgbClr val="C00000"/>
                </a:solidFill>
              </a:rPr>
              <a:t>Granted</a:t>
            </a:r>
            <a:endParaRPr lang="en-US" dirty="0">
              <a:solidFill>
                <a:srgbClr val="C00000"/>
              </a:solidFill>
            </a:endParaRPr>
          </a:p>
        </p:txBody>
      </p:sp>
      <p:sp>
        <p:nvSpPr>
          <p:cNvPr id="3" name="TextBox 2"/>
          <p:cNvSpPr txBox="1"/>
          <p:nvPr/>
        </p:nvSpPr>
        <p:spPr>
          <a:xfrm>
            <a:off x="1219200" y="1076440"/>
            <a:ext cx="6705600" cy="5816977"/>
          </a:xfrm>
          <a:prstGeom prst="rect">
            <a:avLst/>
          </a:prstGeom>
          <a:noFill/>
        </p:spPr>
        <p:txBody>
          <a:bodyPr wrap="square" rtlCol="0">
            <a:spAutoFit/>
          </a:bodyPr>
          <a:lstStyle/>
          <a:p>
            <a:r>
              <a:rPr lang="en-US" sz="2400" b="1" dirty="0"/>
              <a:t>1893</a:t>
            </a:r>
            <a:r>
              <a:rPr lang="en-US" sz="2400" dirty="0"/>
              <a:t> New Zealand </a:t>
            </a:r>
            <a:endParaRPr lang="en-US" sz="2400" dirty="0" smtClean="0"/>
          </a:p>
          <a:p>
            <a:r>
              <a:rPr lang="en-US" sz="2400" b="1" dirty="0" smtClean="0"/>
              <a:t>1902</a:t>
            </a:r>
            <a:r>
              <a:rPr lang="en-US" sz="2400" dirty="0"/>
              <a:t> </a:t>
            </a:r>
            <a:r>
              <a:rPr lang="en-US" sz="2400" dirty="0" smtClean="0"/>
              <a:t>Australia </a:t>
            </a:r>
          </a:p>
          <a:p>
            <a:r>
              <a:rPr lang="en-US" sz="2400" b="1" dirty="0" smtClean="0"/>
              <a:t>1906</a:t>
            </a:r>
            <a:r>
              <a:rPr lang="en-US" sz="2400" dirty="0"/>
              <a:t> Finland </a:t>
            </a:r>
            <a:endParaRPr lang="en-US" sz="2400" dirty="0" smtClean="0"/>
          </a:p>
          <a:p>
            <a:r>
              <a:rPr lang="en-US" sz="2400" b="1" dirty="0" smtClean="0"/>
              <a:t>1913</a:t>
            </a:r>
            <a:r>
              <a:rPr lang="en-US" sz="2400" dirty="0"/>
              <a:t> Norway </a:t>
            </a:r>
            <a:endParaRPr lang="en-US" sz="2400" dirty="0" smtClean="0"/>
          </a:p>
          <a:p>
            <a:r>
              <a:rPr lang="en-US" sz="2400" b="1" dirty="0" smtClean="0"/>
              <a:t>1915</a:t>
            </a:r>
            <a:r>
              <a:rPr lang="en-US" sz="2400" dirty="0"/>
              <a:t> Denmark </a:t>
            </a:r>
            <a:endParaRPr lang="en-US" sz="2400" dirty="0" smtClean="0"/>
          </a:p>
          <a:p>
            <a:r>
              <a:rPr lang="en-US" sz="2400" b="1" dirty="0" smtClean="0"/>
              <a:t>1917</a:t>
            </a:r>
            <a:r>
              <a:rPr lang="en-US" sz="2400" dirty="0"/>
              <a:t> </a:t>
            </a:r>
            <a:r>
              <a:rPr lang="en-US" sz="2400" dirty="0" smtClean="0"/>
              <a:t>Canada</a:t>
            </a:r>
          </a:p>
          <a:p>
            <a:r>
              <a:rPr lang="en-US" sz="2400" b="1" dirty="0" smtClean="0"/>
              <a:t>1918</a:t>
            </a:r>
            <a:r>
              <a:rPr lang="en-US" sz="2400" dirty="0"/>
              <a:t> Austria, Germany, Poland, Russia </a:t>
            </a:r>
            <a:endParaRPr lang="en-US" sz="2400" dirty="0" smtClean="0"/>
          </a:p>
          <a:p>
            <a:r>
              <a:rPr lang="en-US" sz="2400" b="1" dirty="0" smtClean="0"/>
              <a:t>1919</a:t>
            </a:r>
            <a:r>
              <a:rPr lang="en-US" sz="2400" dirty="0"/>
              <a:t> Netherlands </a:t>
            </a:r>
            <a:endParaRPr lang="en-US" sz="2400" dirty="0" smtClean="0"/>
          </a:p>
          <a:p>
            <a:r>
              <a:rPr lang="en-US" sz="2400" b="1" dirty="0" smtClean="0"/>
              <a:t>1920</a:t>
            </a:r>
            <a:r>
              <a:rPr lang="en-US" sz="2400" dirty="0"/>
              <a:t> United States </a:t>
            </a:r>
            <a:endParaRPr lang="en-US" sz="2400" dirty="0" smtClean="0"/>
          </a:p>
          <a:p>
            <a:r>
              <a:rPr lang="en-US" sz="2400" b="1" dirty="0" smtClean="0"/>
              <a:t>1921</a:t>
            </a:r>
            <a:r>
              <a:rPr lang="en-US" sz="2400" dirty="0"/>
              <a:t> Sweden </a:t>
            </a:r>
            <a:endParaRPr lang="en-US" sz="2400" dirty="0" smtClean="0"/>
          </a:p>
          <a:p>
            <a:r>
              <a:rPr lang="en-US" sz="2400" b="1" dirty="0" smtClean="0"/>
              <a:t>1928</a:t>
            </a:r>
            <a:r>
              <a:rPr lang="en-US" sz="2400" dirty="0"/>
              <a:t> Britain, Ireland</a:t>
            </a:r>
            <a:br>
              <a:rPr lang="en-US" sz="2400" dirty="0"/>
            </a:br>
            <a:endParaRPr lang="en-US" sz="1200" dirty="0" smtClean="0"/>
          </a:p>
          <a:p>
            <a:r>
              <a:rPr lang="en-US" sz="2400" dirty="0" smtClean="0">
                <a:solidFill>
                  <a:srgbClr val="C00000"/>
                </a:solidFill>
              </a:rPr>
              <a:t>All other countries</a:t>
            </a:r>
            <a:r>
              <a:rPr lang="en-US" sz="2400" dirty="0" smtClean="0"/>
              <a:t>: Granted later or not yet granted. </a:t>
            </a:r>
          </a:p>
          <a:p>
            <a:endParaRPr lang="en-US" sz="1000" dirty="0" smtClean="0"/>
          </a:p>
          <a:p>
            <a:r>
              <a:rPr lang="en-US" sz="2400" dirty="0" smtClean="0">
                <a:solidFill>
                  <a:srgbClr val="C00000"/>
                </a:solidFill>
              </a:rPr>
              <a:t>Note</a:t>
            </a:r>
            <a:r>
              <a:rPr lang="en-US" sz="2400" dirty="0" smtClean="0"/>
              <a:t>: Six of the fifteen are British or former British colonies; the other nine are northern European. </a:t>
            </a:r>
            <a:endParaRPr lang="en-US" sz="2400" dirty="0"/>
          </a:p>
        </p:txBody>
      </p:sp>
    </p:spTree>
    <p:extLst>
      <p:ext uri="{BB962C8B-B14F-4D97-AF65-F5344CB8AC3E}">
        <p14:creationId xmlns:p14="http://schemas.microsoft.com/office/powerpoint/2010/main" val="30973202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Universal </a:t>
            </a:r>
            <a:r>
              <a:rPr lang="en-US" dirty="0" smtClean="0">
                <a:solidFill>
                  <a:srgbClr val="C00000"/>
                </a:solidFill>
              </a:rPr>
              <a:t>Male</a:t>
            </a:r>
            <a:r>
              <a:rPr lang="en-US" dirty="0" smtClean="0"/>
              <a:t> Suffrage</a:t>
            </a:r>
            <a:endParaRPr lang="en-US" dirty="0"/>
          </a:p>
        </p:txBody>
      </p:sp>
      <p:sp>
        <p:nvSpPr>
          <p:cNvPr id="3" name="TextBox 2"/>
          <p:cNvSpPr txBox="1"/>
          <p:nvPr/>
        </p:nvSpPr>
        <p:spPr>
          <a:xfrm>
            <a:off x="914400" y="1600200"/>
            <a:ext cx="7620000" cy="4124206"/>
          </a:xfrm>
          <a:prstGeom prst="rect">
            <a:avLst/>
          </a:prstGeom>
          <a:noFill/>
        </p:spPr>
        <p:txBody>
          <a:bodyPr wrap="square" rtlCol="0">
            <a:spAutoFit/>
          </a:bodyPr>
          <a:lstStyle/>
          <a:p>
            <a:r>
              <a:rPr lang="en-US" sz="2800" dirty="0" smtClean="0"/>
              <a:t>The first six countries to grant all adult males the right to vote:</a:t>
            </a:r>
          </a:p>
          <a:p>
            <a:endParaRPr lang="en-US" sz="1000" dirty="0" smtClean="0"/>
          </a:p>
          <a:p>
            <a:r>
              <a:rPr lang="en-US" sz="2800" dirty="0" smtClean="0"/>
              <a:t>1792-1875 </a:t>
            </a:r>
            <a:r>
              <a:rPr lang="en-US" sz="2800" dirty="0">
                <a:solidFill>
                  <a:srgbClr val="C00000"/>
                </a:solidFill>
              </a:rPr>
              <a:t>France </a:t>
            </a:r>
          </a:p>
          <a:p>
            <a:r>
              <a:rPr lang="en-US" sz="2800" dirty="0"/>
              <a:t>1848 </a:t>
            </a:r>
            <a:r>
              <a:rPr lang="en-US" sz="2800" dirty="0" smtClean="0"/>
              <a:t>          </a:t>
            </a:r>
            <a:r>
              <a:rPr lang="en-US" sz="2800" dirty="0" smtClean="0">
                <a:solidFill>
                  <a:srgbClr val="C00000"/>
                </a:solidFill>
              </a:rPr>
              <a:t>Switzerland </a:t>
            </a:r>
            <a:endParaRPr lang="en-US" sz="2800" dirty="0">
              <a:solidFill>
                <a:srgbClr val="C00000"/>
              </a:solidFill>
            </a:endParaRPr>
          </a:p>
          <a:p>
            <a:r>
              <a:rPr lang="en-US" sz="2800" dirty="0"/>
              <a:t>1857-58 </a:t>
            </a:r>
            <a:r>
              <a:rPr lang="en-US" sz="2800" dirty="0" smtClean="0"/>
              <a:t>    Self-governing </a:t>
            </a:r>
            <a:r>
              <a:rPr lang="en-US" sz="2800" dirty="0"/>
              <a:t>colonies of </a:t>
            </a:r>
            <a:r>
              <a:rPr lang="en-US" sz="2800" dirty="0">
                <a:solidFill>
                  <a:srgbClr val="C00000"/>
                </a:solidFill>
              </a:rPr>
              <a:t>Australia </a:t>
            </a:r>
          </a:p>
          <a:p>
            <a:r>
              <a:rPr lang="en-US" sz="2800" dirty="0"/>
              <a:t>1864 </a:t>
            </a:r>
            <a:r>
              <a:rPr lang="en-US" sz="2800" dirty="0" smtClean="0"/>
              <a:t>          </a:t>
            </a:r>
            <a:r>
              <a:rPr lang="en-US" sz="2800" dirty="0" smtClean="0">
                <a:solidFill>
                  <a:srgbClr val="C00000"/>
                </a:solidFill>
              </a:rPr>
              <a:t>Greece</a:t>
            </a:r>
            <a:r>
              <a:rPr lang="en-US" sz="2800" dirty="0" smtClean="0"/>
              <a:t> </a:t>
            </a:r>
            <a:r>
              <a:rPr lang="en-US" sz="2800" dirty="0"/>
              <a:t>	</a:t>
            </a:r>
          </a:p>
          <a:p>
            <a:r>
              <a:rPr lang="en-US" sz="2800" dirty="0"/>
              <a:t>1868 </a:t>
            </a:r>
            <a:r>
              <a:rPr lang="en-US" sz="2800" dirty="0" smtClean="0"/>
              <a:t>          </a:t>
            </a:r>
            <a:r>
              <a:rPr lang="en-US" sz="2800" dirty="0" smtClean="0">
                <a:solidFill>
                  <a:srgbClr val="C00000"/>
                </a:solidFill>
              </a:rPr>
              <a:t>United </a:t>
            </a:r>
            <a:r>
              <a:rPr lang="en-US" sz="2800" dirty="0">
                <a:solidFill>
                  <a:srgbClr val="C00000"/>
                </a:solidFill>
              </a:rPr>
              <a:t>States 	</a:t>
            </a:r>
          </a:p>
          <a:p>
            <a:r>
              <a:rPr lang="en-US" sz="2800" dirty="0"/>
              <a:t>1879 </a:t>
            </a:r>
            <a:r>
              <a:rPr lang="en-US" sz="2800" dirty="0" smtClean="0"/>
              <a:t>          </a:t>
            </a:r>
            <a:r>
              <a:rPr lang="en-US" sz="2800" dirty="0" smtClean="0">
                <a:solidFill>
                  <a:srgbClr val="C00000"/>
                </a:solidFill>
              </a:rPr>
              <a:t>New </a:t>
            </a:r>
            <a:r>
              <a:rPr lang="en-US" sz="2800" dirty="0">
                <a:solidFill>
                  <a:srgbClr val="C00000"/>
                </a:solidFill>
              </a:rPr>
              <a:t>Zealand </a:t>
            </a:r>
            <a:r>
              <a:rPr lang="en-US" sz="2800" dirty="0"/>
              <a:t>	</a:t>
            </a:r>
          </a:p>
          <a:p>
            <a:endParaRPr lang="en-US" sz="2800" dirty="0"/>
          </a:p>
        </p:txBody>
      </p:sp>
    </p:spTree>
    <p:extLst>
      <p:ext uri="{BB962C8B-B14F-4D97-AF65-F5344CB8AC3E}">
        <p14:creationId xmlns:p14="http://schemas.microsoft.com/office/powerpoint/2010/main" val="992188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0762" y="862012"/>
            <a:ext cx="4562475" cy="5133975"/>
          </a:xfrm>
          <a:prstGeom prst="rect">
            <a:avLst/>
          </a:prstGeom>
        </p:spPr>
      </p:pic>
    </p:spTree>
    <p:extLst>
      <p:ext uri="{BB962C8B-B14F-4D97-AF65-F5344CB8AC3E}">
        <p14:creationId xmlns:p14="http://schemas.microsoft.com/office/powerpoint/2010/main" val="1496466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44270"/>
            <a:ext cx="9144000" cy="2169459"/>
          </a:xfrm>
          <a:prstGeom prst="rect">
            <a:avLst/>
          </a:prstGeom>
        </p:spPr>
      </p:pic>
    </p:spTree>
    <p:extLst>
      <p:ext uri="{BB962C8B-B14F-4D97-AF65-F5344CB8AC3E}">
        <p14:creationId xmlns:p14="http://schemas.microsoft.com/office/powerpoint/2010/main" val="14964665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60260"/>
            <a:ext cx="6629400" cy="6660919"/>
          </a:xfrm>
          <a:prstGeom prst="rect">
            <a:avLst/>
          </a:prstGeom>
        </p:spPr>
      </p:pic>
    </p:spTree>
    <p:extLst>
      <p:ext uri="{BB962C8B-B14F-4D97-AF65-F5344CB8AC3E}">
        <p14:creationId xmlns:p14="http://schemas.microsoft.com/office/powerpoint/2010/main" val="1496466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81609"/>
            <a:ext cx="7467600" cy="6168887"/>
          </a:xfrm>
          <a:prstGeom prst="rect">
            <a:avLst/>
          </a:prstGeom>
        </p:spPr>
      </p:pic>
    </p:spTree>
    <p:extLst>
      <p:ext uri="{BB962C8B-B14F-4D97-AF65-F5344CB8AC3E}">
        <p14:creationId xmlns:p14="http://schemas.microsoft.com/office/powerpoint/2010/main" val="1496466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512" y="114300"/>
            <a:ext cx="7038975" cy="6629400"/>
          </a:xfrm>
          <a:prstGeom prst="rect">
            <a:avLst/>
          </a:prstGeom>
        </p:spPr>
      </p:pic>
    </p:spTree>
    <p:extLst>
      <p:ext uri="{BB962C8B-B14F-4D97-AF65-F5344CB8AC3E}">
        <p14:creationId xmlns:p14="http://schemas.microsoft.com/office/powerpoint/2010/main" val="2214404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35" y="228600"/>
            <a:ext cx="4004670" cy="2743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2819400"/>
            <a:ext cx="2895600" cy="385880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131783"/>
            <a:ext cx="3429000" cy="346396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5335" y="3553637"/>
            <a:ext cx="4708753" cy="3124568"/>
          </a:xfrm>
          <a:prstGeom prst="rect">
            <a:avLst/>
          </a:prstGeom>
        </p:spPr>
      </p:pic>
    </p:spTree>
    <p:extLst>
      <p:ext uri="{BB962C8B-B14F-4D97-AF65-F5344CB8AC3E}">
        <p14:creationId xmlns:p14="http://schemas.microsoft.com/office/powerpoint/2010/main" val="14964665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761</TotalTime>
  <Words>693</Words>
  <Application>Microsoft Office PowerPoint</Application>
  <PresentationFormat>On-screen Show (4:3)</PresentationFormat>
  <Paragraphs>91</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Women’s Liberty and Equality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Traditional attitudes</vt:lpstr>
      <vt:lpstr>The Original Sinner?</vt:lpstr>
      <vt:lpstr>Punishments for Original Sin</vt:lpstr>
      <vt:lpstr> Who will go to Heaven?  “It is these who have not defiled themselves with women, for they are chaste; it is these who follow the Lamb wherever he goes; these have been redeemed from mankind as first fruits for God and the Lamb.”   (Revelation 14:4)    </vt:lpstr>
      <vt:lpstr>Marriage?  “An unmarried man is concerned about the Lord’s affairs—how he can please the Lord. But a married man is concerned about the affairs of this world—how he can please his wife—and his interests are divided. An unmarried woman or virgin is concerned about the Lord’s affairs: Her aim is to be devoted to the Lord in both body and spirit. But a married woman is concerned about the affairs of this world—how she can please her husband.”   (I Corinthians 7:32-33. Also St. Augustine, Confes­sions, Book Two)</vt:lpstr>
      <vt:lpstr>If married, who is in charge?</vt:lpstr>
      <vt:lpstr>Family love?</vt:lpstr>
      <vt:lpstr>The Protestants ?   Martin Luther (1500s):</vt:lpstr>
      <vt:lpstr>Martin Luther, continued:  “Men have more understanding than women, who have but small and narrow breasts and broad hips to the end that they should remain at home, sit still, keep house, and bear and bring up children.”</vt:lpstr>
      <vt:lpstr>John Calvin (1500s):</vt:lpstr>
      <vt:lpstr>Similar themes in most traditional religions and cultures</vt:lpstr>
      <vt:lpstr>How did all that change  in the modern West?</vt:lpstr>
      <vt:lpstr>Elizabeth Cady Stanton (1815-1902) </vt:lpstr>
      <vt:lpstr>The status of women?</vt:lpstr>
      <vt:lpstr>Olympe de Gouges, The Declaration of the Rights of Woman (1791)</vt:lpstr>
      <vt:lpstr>Mary Wollstonecraft (1759–1798)</vt:lpstr>
      <vt:lpstr>Emma Willard (1787-1870)</vt:lpstr>
      <vt:lpstr>New York’s  Married Women’s Property Act (1848)</vt:lpstr>
      <vt:lpstr>Women’s employment freedom</vt:lpstr>
      <vt:lpstr>Voting? Territory of Wyoming gives women the right to vote in 1869.</vt:lpstr>
      <vt:lpstr>Victoria Chaflin Woodhull</vt:lpstr>
      <vt:lpstr>Nineteenth Amendment (1920)</vt:lpstr>
      <vt:lpstr>Women’s Suffrage Granted</vt:lpstr>
      <vt:lpstr>Compare: Universal Male Suffrage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Hicks, Stephen</dc:creator>
  <cp:lastModifiedBy>Hicks, Stephen</cp:lastModifiedBy>
  <cp:revision>34</cp:revision>
  <dcterms:created xsi:type="dcterms:W3CDTF">2013-08-21T14:12:39Z</dcterms:created>
  <dcterms:modified xsi:type="dcterms:W3CDTF">2013-09-28T03:31:47Z</dcterms:modified>
</cp:coreProperties>
</file>