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sldIdLst>
    <p:sldId id="256" r:id="rId2"/>
    <p:sldId id="267" r:id="rId3"/>
    <p:sldId id="272" r:id="rId4"/>
    <p:sldId id="279" r:id="rId5"/>
    <p:sldId id="285" r:id="rId6"/>
    <p:sldId id="280" r:id="rId7"/>
    <p:sldId id="286" r:id="rId8"/>
    <p:sldId id="274" r:id="rId9"/>
    <p:sldId id="281" r:id="rId10"/>
    <p:sldId id="284" r:id="rId11"/>
    <p:sldId id="266" r:id="rId12"/>
    <p:sldId id="278" r:id="rId13"/>
    <p:sldId id="277" r:id="rId14"/>
    <p:sldId id="269" r:id="rId15"/>
    <p:sldId id="270" r:id="rId16"/>
    <p:sldId id="275" r:id="rId17"/>
    <p:sldId id="264" r:id="rId18"/>
    <p:sldId id="288" r:id="rId19"/>
    <p:sldId id="289" r:id="rId20"/>
    <p:sldId id="287" r:id="rId21"/>
    <p:sldId id="282" r:id="rId22"/>
    <p:sldId id="283" r:id="rId23"/>
    <p:sldId id="276" r:id="rId24"/>
    <p:sldId id="268" r:id="rId25"/>
    <p:sldId id="295" r:id="rId26"/>
    <p:sldId id="257" r:id="rId27"/>
    <p:sldId id="259" r:id="rId28"/>
    <p:sldId id="261" r:id="rId29"/>
    <p:sldId id="260" r:id="rId30"/>
    <p:sldId id="297" r:id="rId31"/>
    <p:sldId id="258" r:id="rId32"/>
    <p:sldId id="262" r:id="rId33"/>
    <p:sldId id="290" r:id="rId34"/>
    <p:sldId id="271" r:id="rId35"/>
    <p:sldId id="293" r:id="rId36"/>
    <p:sldId id="294" r:id="rId37"/>
    <p:sldId id="291" r:id="rId38"/>
    <p:sldId id="265" r:id="rId39"/>
    <p:sldId id="2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62" y="-96"/>
      </p:cViewPr>
      <p:guideLst>
        <p:guide orient="horz" pos="2160"/>
        <p:guide pos="2880"/>
      </p:guideLst>
    </p:cSldViewPr>
  </p:slideViewPr>
  <p:notesTextViewPr>
    <p:cViewPr>
      <p:scale>
        <a:sx n="1" d="1"/>
        <a:sy n="1" d="1"/>
      </p:scale>
      <p:origin x="0" y="0"/>
    </p:cViewPr>
  </p:notesTextViewPr>
  <p:sorterViewPr>
    <p:cViewPr>
      <p:scale>
        <a:sx n="100" d="100"/>
        <a:sy n="100" d="100"/>
      </p:scale>
      <p:origin x="0" y="8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0065BE-0657-4A47-90AD-C21C55E16B19}" type="datetime4">
              <a:rPr lang="en-US" smtClean="0"/>
              <a:pPr/>
              <a:t>October 20,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28796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October 20,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52484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October 20,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14914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BB8AF-C16A-4836-A92D-61834B5F0BA5}" type="datetime4">
              <a:rPr lang="en-US" smtClean="0"/>
              <a:pPr/>
              <a:t>October 20,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8746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October 20,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51480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3A18F4-33C3-445B-924C-31108C51719C}" type="datetime4">
              <a:rPr lang="en-US" smtClean="0"/>
              <a:pPr/>
              <a:t>October 20,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18779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7543A-E259-478F-9E0D-57BA40E442B7}" type="datetime4">
              <a:rPr lang="en-US" smtClean="0"/>
              <a:pPr/>
              <a:t>October 20,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8961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October 20,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66782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October 20,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10782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October 20, 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91894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October 20,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38204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B13E-D5AF-485E-81A1-82A140076526}" type="datetime4">
              <a:rPr lang="en-US" smtClean="0"/>
              <a:pPr/>
              <a:t>October 20, 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509793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smtClean="0"/>
              <a:t>The Enlightenment in </a:t>
            </a:r>
            <a:r>
              <a:rPr lang="en-US" dirty="0"/>
              <a:t>F</a:t>
            </a:r>
            <a:r>
              <a:rPr lang="en-US" dirty="0" smtClean="0"/>
              <a:t>rance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5014" y="2743200"/>
            <a:ext cx="4701092" cy="1962912"/>
          </a:xfrm>
          <a:prstGeom prst="rect">
            <a:avLst/>
          </a:prstGeom>
        </p:spPr>
      </p:pic>
    </p:spTree>
    <p:extLst>
      <p:ext uri="{BB962C8B-B14F-4D97-AF65-F5344CB8AC3E}">
        <p14:creationId xmlns:p14="http://schemas.microsoft.com/office/powerpoint/2010/main" val="46250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sz="4800" dirty="0" smtClean="0"/>
              <a:t>Business</a:t>
            </a:r>
            <a:endParaRPr lang="en-US" sz="48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10</a:t>
            </a:fld>
            <a:endParaRPr lang="en-US"/>
          </a:p>
        </p:txBody>
      </p:sp>
      <p:sp>
        <p:nvSpPr>
          <p:cNvPr id="3" name="TextBox 2"/>
          <p:cNvSpPr txBox="1"/>
          <p:nvPr/>
        </p:nvSpPr>
        <p:spPr>
          <a:xfrm>
            <a:off x="762000" y="1676400"/>
            <a:ext cx="7543800" cy="3785652"/>
          </a:xfrm>
          <a:prstGeom prst="rect">
            <a:avLst/>
          </a:prstGeom>
          <a:noFill/>
        </p:spPr>
        <p:txBody>
          <a:bodyPr wrap="square" rtlCol="0">
            <a:spAutoFit/>
          </a:bodyPr>
          <a:lstStyle/>
          <a:p>
            <a:r>
              <a:rPr lang="en-US" sz="4000" dirty="0"/>
              <a:t>“</a:t>
            </a:r>
            <a:r>
              <a:rPr lang="en-US" sz="4000" dirty="0">
                <a:solidFill>
                  <a:srgbClr val="C00000"/>
                </a:solidFill>
              </a:rPr>
              <a:t>Commerce</a:t>
            </a:r>
            <a:r>
              <a:rPr lang="en-US" sz="4000" dirty="0"/>
              <a:t>, which has enriched English citizens, </a:t>
            </a:r>
            <a:r>
              <a:rPr lang="en-US" sz="4000" dirty="0">
                <a:solidFill>
                  <a:srgbClr val="C00000"/>
                </a:solidFill>
              </a:rPr>
              <a:t>has helped to make them free</a:t>
            </a:r>
            <a:r>
              <a:rPr lang="en-US" sz="4000" dirty="0"/>
              <a:t>, and this freedom in its turn has extended commerce, and that has made </a:t>
            </a:r>
            <a:r>
              <a:rPr lang="en-US" sz="4000" dirty="0">
                <a:solidFill>
                  <a:srgbClr val="C00000"/>
                </a:solidFill>
              </a:rPr>
              <a:t>the greatness of the nation</a:t>
            </a:r>
            <a:r>
              <a:rPr lang="en-US" sz="4000" dirty="0"/>
              <a:t>.” </a:t>
            </a:r>
            <a:r>
              <a:rPr lang="en-US" sz="3200" dirty="0" smtClean="0"/>
              <a:t>(Letter 10)</a:t>
            </a:r>
            <a:endParaRPr lang="en-US" sz="3200" dirty="0"/>
          </a:p>
        </p:txBody>
      </p:sp>
    </p:spTree>
    <p:extLst>
      <p:ext uri="{BB962C8B-B14F-4D97-AF65-F5344CB8AC3E}">
        <p14:creationId xmlns:p14="http://schemas.microsoft.com/office/powerpoint/2010/main" val="3007173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59" y="762000"/>
            <a:ext cx="6695941" cy="5943600"/>
          </a:xfrm>
        </p:spPr>
        <p:txBody>
          <a:bodyPr>
            <a:normAutofit fontScale="90000"/>
          </a:bodyPr>
          <a:lstStyle/>
          <a:p>
            <a:pPr algn="l"/>
            <a:r>
              <a:rPr lang="en-US" sz="2800" dirty="0"/>
              <a:t>“In France anyone who is a Marquis who wants to be, and whoever arrives in Paris with money to spend an a name ending in </a:t>
            </a:r>
            <a:r>
              <a:rPr lang="en-US" sz="2800" i="1" dirty="0"/>
              <a:t>–ac </a:t>
            </a:r>
            <a:r>
              <a:rPr lang="en-US" sz="2800" dirty="0"/>
              <a:t>or </a:t>
            </a:r>
            <a:r>
              <a:rPr lang="en-US" sz="2800" i="1" dirty="0"/>
              <a:t>–</a:t>
            </a:r>
            <a:r>
              <a:rPr lang="en-US" sz="2800" i="1" dirty="0" err="1"/>
              <a:t>ille</a:t>
            </a:r>
            <a:r>
              <a:rPr lang="en-US" sz="2800" i="1" dirty="0"/>
              <a:t> </a:t>
            </a:r>
            <a:r>
              <a:rPr lang="en-US" sz="2800" dirty="0"/>
              <a:t>can say: ‘a man like me, a man of my standing’, and loftily despises a businessman, and the business man so often hears people speak disparagingly of his profession that he is foolish enough to blush. Yet I wonder </a:t>
            </a:r>
            <a:r>
              <a:rPr lang="en-US" sz="2800" dirty="0">
                <a:solidFill>
                  <a:srgbClr val="C00000"/>
                </a:solidFill>
              </a:rPr>
              <a:t>which is the more useful to a nation</a:t>
            </a:r>
            <a:r>
              <a:rPr lang="en-US" sz="2800" dirty="0"/>
              <a:t>, a well-powdered nobleman who knows exactly at what moment the King gets up and goes to bed, and who gives himself grand airs while playing the part of a slave in some Minister’s antechamber, or a business man who enriches his country, issues orders from his office to </a:t>
            </a:r>
            <a:r>
              <a:rPr lang="en-US" sz="2800" dirty="0" err="1"/>
              <a:t>Surat</a:t>
            </a:r>
            <a:r>
              <a:rPr lang="en-US" sz="2800" dirty="0"/>
              <a:t> or Cairo, and contributes to the well-being of the world.” </a:t>
            </a:r>
            <a:endParaRPr lang="en-US" sz="28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11</a:t>
            </a:fld>
            <a:endParaRPr lang="en-US"/>
          </a:p>
        </p:txBody>
      </p:sp>
      <p:sp>
        <p:nvSpPr>
          <p:cNvPr id="3" name="TextBox 2"/>
          <p:cNvSpPr txBox="1"/>
          <p:nvPr/>
        </p:nvSpPr>
        <p:spPr>
          <a:xfrm>
            <a:off x="304800" y="257145"/>
            <a:ext cx="7848600" cy="461665"/>
          </a:xfrm>
          <a:prstGeom prst="rect">
            <a:avLst/>
          </a:prstGeom>
          <a:noFill/>
        </p:spPr>
        <p:txBody>
          <a:bodyPr wrap="square" rtlCol="0">
            <a:spAutoFit/>
          </a:bodyPr>
          <a:lstStyle/>
          <a:p>
            <a:r>
              <a:rPr lang="en-US" sz="2400" dirty="0"/>
              <a:t>O</a:t>
            </a:r>
            <a:r>
              <a:rPr lang="en-US" sz="2400" dirty="0" smtClean="0"/>
              <a:t>n the relative value of the </a:t>
            </a:r>
            <a:r>
              <a:rPr lang="en-US" sz="2400" dirty="0" smtClean="0">
                <a:solidFill>
                  <a:srgbClr val="C00000"/>
                </a:solidFill>
              </a:rPr>
              <a:t>nobleman</a:t>
            </a:r>
            <a:r>
              <a:rPr lang="en-US" sz="2400" dirty="0" smtClean="0"/>
              <a:t> and the </a:t>
            </a:r>
            <a:r>
              <a:rPr lang="en-US" sz="2400" dirty="0" smtClean="0">
                <a:solidFill>
                  <a:srgbClr val="C00000"/>
                </a:solidFill>
              </a:rPr>
              <a:t>businessman</a:t>
            </a:r>
            <a:r>
              <a:rPr lang="en-US" sz="2400" dirty="0" smtClean="0"/>
              <a:t>:</a:t>
            </a:r>
            <a:endParaRPr lang="en-US" sz="2400"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2438400"/>
            <a:ext cx="1961141" cy="2006282"/>
          </a:xfrm>
          <a:prstGeom prst="rect">
            <a:avLst/>
          </a:prstGeom>
        </p:spPr>
      </p:pic>
    </p:spTree>
    <p:extLst>
      <p:ext uri="{BB962C8B-B14F-4D97-AF65-F5344CB8AC3E}">
        <p14:creationId xmlns:p14="http://schemas.microsoft.com/office/powerpoint/2010/main" val="240545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Commerce</a:t>
            </a:r>
            <a:r>
              <a:rPr lang="en-US" dirty="0" smtClean="0"/>
              <a:t> and peace</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12</a:t>
            </a:fld>
            <a:endParaRPr lang="en-US"/>
          </a:p>
        </p:txBody>
      </p:sp>
      <p:sp>
        <p:nvSpPr>
          <p:cNvPr id="3" name="TextBox 2"/>
          <p:cNvSpPr txBox="1"/>
          <p:nvPr/>
        </p:nvSpPr>
        <p:spPr>
          <a:xfrm>
            <a:off x="609600" y="1524000"/>
            <a:ext cx="7772400" cy="3970318"/>
          </a:xfrm>
          <a:prstGeom prst="rect">
            <a:avLst/>
          </a:prstGeom>
          <a:noFill/>
        </p:spPr>
        <p:txBody>
          <a:bodyPr wrap="square" rtlCol="0">
            <a:spAutoFit/>
          </a:bodyPr>
          <a:lstStyle/>
          <a:p>
            <a:r>
              <a:rPr lang="en-US" sz="2800" dirty="0"/>
              <a:t>“Go into the London Stock Exchange—a </a:t>
            </a:r>
            <a:r>
              <a:rPr lang="en-US" sz="2800" dirty="0">
                <a:solidFill>
                  <a:srgbClr val="C00000"/>
                </a:solidFill>
              </a:rPr>
              <a:t>more respectable place than many a court</a:t>
            </a:r>
            <a:r>
              <a:rPr lang="en-US" sz="2800" dirty="0"/>
              <a:t>—and you will see representatives from all nations gathered together for the utility of men. Here Jew, Mohammedan and Christian </a:t>
            </a:r>
            <a:r>
              <a:rPr lang="en-US" sz="2800" dirty="0">
                <a:solidFill>
                  <a:srgbClr val="C00000"/>
                </a:solidFill>
              </a:rPr>
              <a:t>deal with each other as though they were all of the same faith</a:t>
            </a:r>
            <a:r>
              <a:rPr lang="en-US" sz="2800" dirty="0"/>
              <a:t>, and only apply the word infidel to people who go bankrupt. Here the Presbyterian </a:t>
            </a:r>
            <a:r>
              <a:rPr lang="en-US" sz="2800" dirty="0">
                <a:solidFill>
                  <a:srgbClr val="C00000"/>
                </a:solidFill>
              </a:rPr>
              <a:t>trusts</a:t>
            </a:r>
            <a:r>
              <a:rPr lang="en-US" sz="2800" dirty="0"/>
              <a:t> the Anabaptist and the Anglican </a:t>
            </a:r>
            <a:r>
              <a:rPr lang="en-US" sz="2800" dirty="0">
                <a:solidFill>
                  <a:srgbClr val="C00000"/>
                </a:solidFill>
              </a:rPr>
              <a:t>accepts a promise </a:t>
            </a:r>
            <a:r>
              <a:rPr lang="en-US" sz="2800" dirty="0"/>
              <a:t>from the Quaker. </a:t>
            </a:r>
            <a:r>
              <a:rPr lang="en-US" sz="2800" dirty="0" smtClean="0"/>
              <a:t>…</a:t>
            </a:r>
            <a:endParaRPr lang="en-US" sz="2800" dirty="0"/>
          </a:p>
        </p:txBody>
      </p:sp>
    </p:spTree>
    <p:extLst>
      <p:ext uri="{BB962C8B-B14F-4D97-AF65-F5344CB8AC3E}">
        <p14:creationId xmlns:p14="http://schemas.microsoft.com/office/powerpoint/2010/main" val="178425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13</a:t>
            </a:fld>
            <a:endParaRPr lang="en-US"/>
          </a:p>
        </p:txBody>
      </p:sp>
      <p:sp>
        <p:nvSpPr>
          <p:cNvPr id="3" name="TextBox 2"/>
          <p:cNvSpPr txBox="1"/>
          <p:nvPr/>
        </p:nvSpPr>
        <p:spPr>
          <a:xfrm>
            <a:off x="702972" y="1143000"/>
            <a:ext cx="7983828" cy="5693866"/>
          </a:xfrm>
          <a:prstGeom prst="rect">
            <a:avLst/>
          </a:prstGeom>
          <a:noFill/>
        </p:spPr>
        <p:txBody>
          <a:bodyPr wrap="square" rtlCol="0">
            <a:spAutoFit/>
          </a:bodyPr>
          <a:lstStyle/>
          <a:p>
            <a:r>
              <a:rPr lang="en-US" sz="2800" dirty="0" smtClean="0"/>
              <a:t>“… On </a:t>
            </a:r>
            <a:r>
              <a:rPr lang="en-US" sz="2800" dirty="0"/>
              <a:t>leaving these peaceful assemblies some go to the Synagogue and others for a drink, this one goes to be baptized in a great bath in the name of the Father, Son and Holy Ghost, that one has his son’s foreskin cut and has some Hebrew words he doesn’t understand mumbled over the child, others go to their church and await the inspiration of God with their hats on, and everybody is happy.  </a:t>
            </a:r>
          </a:p>
          <a:p>
            <a:r>
              <a:rPr lang="en-US" sz="2800" dirty="0" smtClean="0"/>
              <a:t>     “</a:t>
            </a:r>
            <a:r>
              <a:rPr lang="en-US" sz="2800" dirty="0"/>
              <a:t>If there were just one religion in England, despotism would threaten; if there were two religions, they would cut each other's throats; but there are thirty religions, and they live together peacefully and happily.”  </a:t>
            </a:r>
          </a:p>
        </p:txBody>
      </p:sp>
      <p:sp>
        <p:nvSpPr>
          <p:cNvPr id="5" name="Title 1"/>
          <p:cNvSpPr>
            <a:spLocks noGrp="1"/>
          </p:cNvSpPr>
          <p:nvPr>
            <p:ph type="title"/>
          </p:nvPr>
        </p:nvSpPr>
        <p:spPr>
          <a:xfrm>
            <a:off x="495300" y="152400"/>
            <a:ext cx="8229600" cy="914400"/>
          </a:xfrm>
        </p:spPr>
        <p:txBody>
          <a:bodyPr/>
          <a:lstStyle/>
          <a:p>
            <a:r>
              <a:rPr lang="en-US" dirty="0" smtClean="0">
                <a:solidFill>
                  <a:srgbClr val="C00000"/>
                </a:solidFill>
              </a:rPr>
              <a:t>Commerce</a:t>
            </a:r>
            <a:r>
              <a:rPr lang="en-US" dirty="0" smtClean="0"/>
              <a:t> and peace </a:t>
            </a:r>
            <a:r>
              <a:rPr lang="en-US" sz="3200" dirty="0" smtClean="0"/>
              <a:t>(continued)</a:t>
            </a:r>
            <a:endParaRPr lang="en-US" sz="3200" dirty="0"/>
          </a:p>
        </p:txBody>
      </p:sp>
    </p:spTree>
    <p:extLst>
      <p:ext uri="{BB962C8B-B14F-4D97-AF65-F5344CB8AC3E}">
        <p14:creationId xmlns:p14="http://schemas.microsoft.com/office/powerpoint/2010/main" val="104763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a:t>
            </a:r>
            <a:r>
              <a:rPr lang="en-US" dirty="0" smtClean="0">
                <a:solidFill>
                  <a:srgbClr val="C00000"/>
                </a:solidFill>
              </a:rPr>
              <a:t> tolerance</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14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59642"/>
            <a:ext cx="6672072" cy="4960030"/>
          </a:xfrm>
          <a:prstGeom prst="rect">
            <a:avLst/>
          </a:prstGeom>
        </p:spPr>
      </p:pic>
    </p:spTree>
    <p:extLst>
      <p:ext uri="{BB962C8B-B14F-4D97-AF65-F5344CB8AC3E}">
        <p14:creationId xmlns:p14="http://schemas.microsoft.com/office/powerpoint/2010/main" val="2405458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Letter 25:  </a:t>
            </a:r>
            <a:r>
              <a:rPr lang="en-US" dirty="0" smtClean="0">
                <a:solidFill>
                  <a:srgbClr val="C00000"/>
                </a:solidFill>
              </a:rPr>
              <a:t>Deism</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15</a:t>
            </a:fld>
            <a:endParaRPr lang="en-US"/>
          </a:p>
        </p:txBody>
      </p:sp>
    </p:spTree>
    <p:extLst>
      <p:ext uri="{BB962C8B-B14F-4D97-AF65-F5344CB8AC3E}">
        <p14:creationId xmlns:p14="http://schemas.microsoft.com/office/powerpoint/2010/main" val="2405458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Lisbon </a:t>
            </a:r>
            <a:r>
              <a:rPr lang="en-US" dirty="0" smtClean="0">
                <a:solidFill>
                  <a:srgbClr val="C00000"/>
                </a:solidFill>
              </a:rPr>
              <a:t>earthquake</a:t>
            </a:r>
            <a:r>
              <a:rPr lang="en-US" dirty="0" smtClean="0"/>
              <a:t>, 1755</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71600"/>
            <a:ext cx="6944591" cy="4888992"/>
          </a:xfrm>
          <a:prstGeom prst="rect">
            <a:avLst/>
          </a:prstGeom>
        </p:spPr>
      </p:pic>
    </p:spTree>
    <p:extLst>
      <p:ext uri="{BB962C8B-B14F-4D97-AF65-F5344CB8AC3E}">
        <p14:creationId xmlns:p14="http://schemas.microsoft.com/office/powerpoint/2010/main" val="29538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705600" cy="1143000"/>
          </a:xfrm>
        </p:spPr>
        <p:txBody>
          <a:bodyPr>
            <a:normAutofit fontScale="90000"/>
          </a:bodyPr>
          <a:lstStyle/>
          <a:p>
            <a:r>
              <a:rPr lang="en-US" dirty="0" smtClean="0"/>
              <a:t>The </a:t>
            </a:r>
            <a:r>
              <a:rPr lang="en-US" dirty="0" smtClean="0">
                <a:solidFill>
                  <a:srgbClr val="C00000"/>
                </a:solidFill>
              </a:rPr>
              <a:t>most beautiful </a:t>
            </a:r>
            <a:r>
              <a:rPr lang="en-US" dirty="0" smtClean="0"/>
              <a:t>women in the world?</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2057400"/>
            <a:ext cx="7581900" cy="4429125"/>
          </a:xfrm>
          <a:prstGeom prst="rect">
            <a:avLst/>
          </a:prstGeom>
        </p:spPr>
      </p:pic>
    </p:spTree>
    <p:extLst>
      <p:ext uri="{BB962C8B-B14F-4D97-AF65-F5344CB8AC3E}">
        <p14:creationId xmlns:p14="http://schemas.microsoft.com/office/powerpoint/2010/main" val="240545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959"/>
            <a:ext cx="3886200" cy="2011362"/>
          </a:xfrm>
        </p:spPr>
        <p:txBody>
          <a:bodyPr>
            <a:normAutofit fontScale="90000"/>
          </a:bodyPr>
          <a:lstStyle/>
          <a:p>
            <a:pPr algn="l"/>
            <a:r>
              <a:rPr lang="en-US" dirty="0" err="1" smtClean="0">
                <a:solidFill>
                  <a:srgbClr val="C00000"/>
                </a:solidFill>
              </a:rPr>
              <a:t>Circassian</a:t>
            </a:r>
            <a:r>
              <a:rPr lang="en-US" dirty="0" smtClean="0">
                <a:solidFill>
                  <a:srgbClr val="C00000"/>
                </a:solidFill>
              </a:rPr>
              <a:t> </a:t>
            </a:r>
            <a:r>
              <a:rPr lang="en-US" dirty="0" smtClean="0"/>
              <a:t>women</a:t>
            </a:r>
            <a:r>
              <a:rPr lang="en-US" dirty="0" smtClean="0">
                <a:solidFill>
                  <a:srgbClr val="C00000"/>
                </a:solidFill>
              </a:rPr>
              <a:t/>
            </a:r>
            <a:br>
              <a:rPr lang="en-US" dirty="0" smtClean="0">
                <a:solidFill>
                  <a:srgbClr val="C00000"/>
                </a:solidFill>
              </a:rPr>
            </a:br>
            <a:r>
              <a:rPr lang="en-US" sz="3600" dirty="0" smtClean="0">
                <a:solidFill>
                  <a:srgbClr val="C00000"/>
                </a:solidFill>
              </a:rPr>
              <a:t/>
            </a:r>
            <a:br>
              <a:rPr lang="en-US" sz="3600" dirty="0" smtClean="0">
                <a:solidFill>
                  <a:srgbClr val="C00000"/>
                </a:solidFill>
              </a:rPr>
            </a:br>
            <a:r>
              <a:rPr lang="en-US" sz="3600" dirty="0" smtClean="0"/>
              <a:t>(Letter 11)</a:t>
            </a:r>
            <a:endParaRPr lang="en-US" sz="36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18</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9448" y="914400"/>
            <a:ext cx="4291584" cy="5364480"/>
          </a:xfrm>
          <a:prstGeom prst="rect">
            <a:avLst/>
          </a:prstGeom>
        </p:spPr>
      </p:pic>
    </p:spTree>
    <p:extLst>
      <p:ext uri="{BB962C8B-B14F-4D97-AF65-F5344CB8AC3E}">
        <p14:creationId xmlns:p14="http://schemas.microsoft.com/office/powerpoint/2010/main" val="622670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896" y="457200"/>
            <a:ext cx="7696200" cy="1143000"/>
          </a:xfrm>
        </p:spPr>
        <p:txBody>
          <a:bodyPr/>
          <a:lstStyle/>
          <a:p>
            <a:pPr algn="l"/>
            <a:r>
              <a:rPr lang="en-US" dirty="0" smtClean="0"/>
              <a:t>Inoculation against </a:t>
            </a:r>
            <a:r>
              <a:rPr lang="en-US" dirty="0" smtClean="0">
                <a:solidFill>
                  <a:srgbClr val="C00000"/>
                </a:solidFill>
              </a:rPr>
              <a:t>smallpox</a:t>
            </a:r>
            <a:r>
              <a:rPr lang="en-US" dirty="0" smtClean="0"/>
              <a:t>:</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19</a:t>
            </a:fld>
            <a:endParaRPr lang="en-US"/>
          </a:p>
        </p:txBody>
      </p:sp>
      <p:sp>
        <p:nvSpPr>
          <p:cNvPr id="3" name="TextBox 2"/>
          <p:cNvSpPr txBox="1"/>
          <p:nvPr/>
        </p:nvSpPr>
        <p:spPr>
          <a:xfrm>
            <a:off x="1066800" y="1828800"/>
            <a:ext cx="7010400" cy="3354765"/>
          </a:xfrm>
          <a:prstGeom prst="rect">
            <a:avLst/>
          </a:prstGeom>
          <a:noFill/>
        </p:spPr>
        <p:txBody>
          <a:bodyPr wrap="square" rtlCol="0">
            <a:spAutoFit/>
          </a:bodyPr>
          <a:lstStyle/>
          <a:p>
            <a:r>
              <a:rPr lang="en-US" sz="4000" dirty="0" smtClean="0"/>
              <a:t>“The </a:t>
            </a:r>
            <a:r>
              <a:rPr lang="en-US" sz="4000" dirty="0"/>
              <a:t>women of </a:t>
            </a:r>
            <a:r>
              <a:rPr lang="en-US" sz="4000" i="1" dirty="0"/>
              <a:t>Circassia</a:t>
            </a:r>
            <a:r>
              <a:rPr lang="en-US" sz="4000" dirty="0"/>
              <a:t> have from time immemorial been accustomed to </a:t>
            </a:r>
            <a:r>
              <a:rPr lang="en-US" sz="4000" dirty="0">
                <a:solidFill>
                  <a:srgbClr val="C00000"/>
                </a:solidFill>
              </a:rPr>
              <a:t>give their children </a:t>
            </a:r>
            <a:r>
              <a:rPr lang="en-US" sz="4000" dirty="0" smtClean="0">
                <a:solidFill>
                  <a:srgbClr val="C00000"/>
                </a:solidFill>
              </a:rPr>
              <a:t>smallpox </a:t>
            </a:r>
            <a:r>
              <a:rPr lang="en-US" sz="4000" dirty="0" smtClean="0"/>
              <a:t>…” </a:t>
            </a:r>
          </a:p>
          <a:p>
            <a:endParaRPr lang="en-US" sz="2000" dirty="0" smtClean="0"/>
          </a:p>
          <a:p>
            <a:r>
              <a:rPr lang="en-US" sz="3200" dirty="0" smtClean="0"/>
              <a:t>(Letter 11) </a:t>
            </a:r>
            <a:endParaRPr lang="en-US" sz="3200" dirty="0"/>
          </a:p>
        </p:txBody>
      </p:sp>
    </p:spTree>
    <p:extLst>
      <p:ext uri="{BB962C8B-B14F-4D97-AF65-F5344CB8AC3E}">
        <p14:creationId xmlns:p14="http://schemas.microsoft.com/office/powerpoint/2010/main" val="62267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2831"/>
            <a:ext cx="3048000" cy="1143000"/>
          </a:xfrm>
        </p:spPr>
        <p:txBody>
          <a:bodyPr/>
          <a:lstStyle/>
          <a:p>
            <a:r>
              <a:rPr lang="en-US" dirty="0" smtClean="0"/>
              <a:t>Voltaire</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1295400"/>
            <a:ext cx="4114800" cy="4647741"/>
          </a:xfrm>
          <a:prstGeom prst="rect">
            <a:avLst/>
          </a:prstGeom>
        </p:spPr>
      </p:pic>
    </p:spTree>
    <p:extLst>
      <p:ext uri="{BB962C8B-B14F-4D97-AF65-F5344CB8AC3E}">
        <p14:creationId xmlns:p14="http://schemas.microsoft.com/office/powerpoint/2010/main" val="240545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a:t>
            </a:r>
            <a:r>
              <a:rPr lang="en-US" dirty="0" smtClean="0">
                <a:solidFill>
                  <a:srgbClr val="C00000"/>
                </a:solidFill>
              </a:rPr>
              <a:t>Bacon</a:t>
            </a:r>
            <a:r>
              <a:rPr lang="en-US" dirty="0" smtClean="0"/>
              <a:t> and John </a:t>
            </a:r>
            <a:r>
              <a:rPr lang="en-US" dirty="0" smtClean="0">
                <a:solidFill>
                  <a:srgbClr val="C00000"/>
                </a:solidFill>
              </a:rPr>
              <a:t>Locke</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20</a:t>
            </a:fld>
            <a:endParaRPr lang="en-US"/>
          </a:p>
        </p:txBody>
      </p:sp>
      <p:sp>
        <p:nvSpPr>
          <p:cNvPr id="3" name="TextBox 2"/>
          <p:cNvSpPr txBox="1"/>
          <p:nvPr/>
        </p:nvSpPr>
        <p:spPr>
          <a:xfrm>
            <a:off x="609600" y="2133600"/>
            <a:ext cx="7772400" cy="1815882"/>
          </a:xfrm>
          <a:prstGeom prst="rect">
            <a:avLst/>
          </a:prstGeom>
          <a:noFill/>
        </p:spPr>
        <p:txBody>
          <a:bodyPr wrap="square" rtlCol="0">
            <a:spAutoFit/>
          </a:bodyPr>
          <a:lstStyle/>
          <a:p>
            <a:pPr algn="ctr"/>
            <a:r>
              <a:rPr lang="en-US" sz="4000" dirty="0" smtClean="0"/>
              <a:t>“Nobody </a:t>
            </a:r>
            <a:r>
              <a:rPr lang="en-US" sz="4000" dirty="0"/>
              <a:t>before Chancellor Bacon had grasped </a:t>
            </a:r>
            <a:r>
              <a:rPr lang="en-US" sz="4000" dirty="0">
                <a:solidFill>
                  <a:srgbClr val="C00000"/>
                </a:solidFill>
              </a:rPr>
              <a:t>experimental science</a:t>
            </a:r>
            <a:r>
              <a:rPr lang="en-US" sz="4000" dirty="0" smtClean="0"/>
              <a:t>.” </a:t>
            </a:r>
          </a:p>
          <a:p>
            <a:pPr algn="ctr"/>
            <a:r>
              <a:rPr lang="en-US" sz="3200" dirty="0" smtClean="0"/>
              <a:t>(Letter 12)</a:t>
            </a:r>
            <a:endParaRPr lang="en-US" sz="3200" dirty="0"/>
          </a:p>
        </p:txBody>
      </p:sp>
    </p:spTree>
    <p:extLst>
      <p:ext uri="{BB962C8B-B14F-4D97-AF65-F5344CB8AC3E}">
        <p14:creationId xmlns:p14="http://schemas.microsoft.com/office/powerpoint/2010/main" val="622670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a:bodyPr>
          <a:lstStyle/>
          <a:p>
            <a:r>
              <a:rPr lang="en-US" dirty="0" smtClean="0"/>
              <a:t>Who is the </a:t>
            </a:r>
            <a:r>
              <a:rPr lang="en-US" dirty="0" smtClean="0">
                <a:solidFill>
                  <a:srgbClr val="C00000"/>
                </a:solidFill>
              </a:rPr>
              <a:t>greatest man in history</a:t>
            </a:r>
            <a:r>
              <a:rPr lang="en-US" dirty="0" smtClean="0"/>
              <a:t>?</a:t>
            </a:r>
            <a:br>
              <a:rPr lang="en-US" dirty="0" smtClean="0"/>
            </a:br>
            <a:r>
              <a:rPr lang="en-US" sz="3200" dirty="0" smtClean="0"/>
              <a:t/>
            </a:r>
            <a:br>
              <a:rPr lang="en-US" sz="3200" dirty="0" smtClean="0"/>
            </a:br>
            <a:r>
              <a:rPr lang="en-US" sz="3100" dirty="0" smtClean="0"/>
              <a:t>(</a:t>
            </a:r>
            <a:r>
              <a:rPr lang="en-US" sz="3100" dirty="0" smtClean="0"/>
              <a:t>Voltaire, Letter 12 on England)</a:t>
            </a:r>
            <a:endParaRPr lang="en-US" sz="31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21</a:t>
            </a:fld>
            <a:endParaRPr lang="en-US"/>
          </a:p>
        </p:txBody>
      </p:sp>
    </p:spTree>
    <p:extLst>
      <p:ext uri="{BB962C8B-B14F-4D97-AF65-F5344CB8AC3E}">
        <p14:creationId xmlns:p14="http://schemas.microsoft.com/office/powerpoint/2010/main" val="2954814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590800"/>
            <a:ext cx="3810000" cy="2667000"/>
          </a:xfrm>
        </p:spPr>
        <p:txBody>
          <a:bodyPr>
            <a:normAutofit/>
          </a:bodyPr>
          <a:lstStyle/>
          <a:p>
            <a:pPr algn="l"/>
            <a:r>
              <a:rPr lang="en-US" sz="2800" dirty="0" smtClean="0"/>
              <a:t>Answer: </a:t>
            </a:r>
            <a:r>
              <a:rPr lang="en-US" sz="3600" dirty="0" smtClean="0"/>
              <a:t/>
            </a:r>
            <a:br>
              <a:rPr lang="en-US" sz="3600" dirty="0" smtClean="0"/>
            </a:br>
            <a:r>
              <a:rPr lang="en-US" sz="4800" dirty="0" smtClean="0">
                <a:solidFill>
                  <a:srgbClr val="C00000"/>
                </a:solidFill>
              </a:rPr>
              <a:t>Isaac Newton </a:t>
            </a:r>
            <a:endParaRPr lang="en-US" sz="28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60" y="228600"/>
            <a:ext cx="4724400" cy="6488795"/>
          </a:xfrm>
          <a:prstGeom prst="rect">
            <a:avLst/>
          </a:prstGeom>
        </p:spPr>
      </p:pic>
    </p:spTree>
    <p:extLst>
      <p:ext uri="{BB962C8B-B14F-4D97-AF65-F5344CB8AC3E}">
        <p14:creationId xmlns:p14="http://schemas.microsoft.com/office/powerpoint/2010/main" val="3888233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3992562"/>
          </a:xfrm>
        </p:spPr>
        <p:txBody>
          <a:bodyPr>
            <a:normAutofit/>
          </a:bodyPr>
          <a:lstStyle/>
          <a:p>
            <a:r>
              <a:rPr lang="en-US" dirty="0" smtClean="0"/>
              <a:t>What has held mankind back?</a:t>
            </a:r>
            <a:br>
              <a:rPr lang="en-US" dirty="0" smtClean="0"/>
            </a:br>
            <a:r>
              <a:rPr lang="en-US" sz="2800" dirty="0" smtClean="0"/>
              <a:t/>
            </a:r>
            <a:br>
              <a:rPr lang="en-US" sz="2800" dirty="0" smtClean="0"/>
            </a:br>
            <a:r>
              <a:rPr lang="en-US" dirty="0" smtClean="0"/>
              <a:t>Serfdom</a:t>
            </a:r>
            <a:r>
              <a:rPr lang="en-US" dirty="0"/>
              <a:t>, </a:t>
            </a:r>
            <a:r>
              <a:rPr lang="en-US" dirty="0">
                <a:solidFill>
                  <a:srgbClr val="C00000"/>
                </a:solidFill>
              </a:rPr>
              <a:t>slavery</a:t>
            </a:r>
            <a:r>
              <a:rPr lang="en-US" dirty="0"/>
              <a:t>, censorship, </a:t>
            </a:r>
            <a:r>
              <a:rPr lang="en-US" dirty="0">
                <a:solidFill>
                  <a:srgbClr val="C00000"/>
                </a:solidFill>
              </a:rPr>
              <a:t>suppression of religion</a:t>
            </a:r>
            <a:r>
              <a:rPr lang="en-US" dirty="0"/>
              <a:t>, aristocratic wars, </a:t>
            </a:r>
            <a:r>
              <a:rPr lang="en-US" dirty="0">
                <a:solidFill>
                  <a:srgbClr val="C00000"/>
                </a:solidFill>
              </a:rPr>
              <a:t>superstition</a:t>
            </a:r>
            <a:r>
              <a:rPr lang="en-US" dirty="0"/>
              <a:t>.</a:t>
            </a:r>
          </a:p>
        </p:txBody>
      </p:sp>
      <p:sp>
        <p:nvSpPr>
          <p:cNvPr id="4" name="Slide Number Placeholder 3"/>
          <p:cNvSpPr>
            <a:spLocks noGrp="1"/>
          </p:cNvSpPr>
          <p:nvPr>
            <p:ph type="sldNum" sz="quarter" idx="12"/>
          </p:nvPr>
        </p:nvSpPr>
        <p:spPr/>
        <p:txBody>
          <a:bodyPr/>
          <a:lstStyle/>
          <a:p>
            <a:fld id="{2754ED01-E2A0-4C1E-8E21-014B99041579}" type="slidenum">
              <a:rPr lang="en-US" smtClean="0"/>
              <a:pPr/>
              <a:t>23</a:t>
            </a:fld>
            <a:endParaRPr lang="en-US"/>
          </a:p>
        </p:txBody>
      </p:sp>
    </p:spTree>
    <p:extLst>
      <p:ext uri="{BB962C8B-B14F-4D97-AF65-F5344CB8AC3E}">
        <p14:creationId xmlns:p14="http://schemas.microsoft.com/office/powerpoint/2010/main" val="4071764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24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71450"/>
            <a:ext cx="8094372" cy="6070779"/>
          </a:xfrm>
          <a:prstGeom prst="rect">
            <a:avLst/>
          </a:prstGeom>
        </p:spPr>
      </p:pic>
      <p:sp>
        <p:nvSpPr>
          <p:cNvPr id="2" name="TextBox 1"/>
          <p:cNvSpPr txBox="1"/>
          <p:nvPr/>
        </p:nvSpPr>
        <p:spPr>
          <a:xfrm>
            <a:off x="914400" y="6368534"/>
            <a:ext cx="4648200" cy="400110"/>
          </a:xfrm>
          <a:prstGeom prst="rect">
            <a:avLst/>
          </a:prstGeom>
          <a:noFill/>
        </p:spPr>
        <p:txBody>
          <a:bodyPr wrap="square" rtlCol="0">
            <a:spAutoFit/>
          </a:bodyPr>
          <a:lstStyle/>
          <a:p>
            <a:r>
              <a:rPr lang="en-US" sz="2000" dirty="0" err="1" smtClean="0"/>
              <a:t>Ferney</a:t>
            </a:r>
            <a:endParaRPr lang="en-US" sz="2000" dirty="0"/>
          </a:p>
        </p:txBody>
      </p:sp>
    </p:spTree>
    <p:extLst>
      <p:ext uri="{BB962C8B-B14F-4D97-AF65-F5344CB8AC3E}">
        <p14:creationId xmlns:p14="http://schemas.microsoft.com/office/powerpoint/2010/main" val="2405458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i="1" dirty="0" smtClean="0">
                <a:solidFill>
                  <a:srgbClr val="C00000"/>
                </a:solidFill>
              </a:rPr>
              <a:t>philosophes</a:t>
            </a:r>
            <a:r>
              <a:rPr lang="en-US" dirty="0" smtClean="0">
                <a:solidFill>
                  <a:srgbClr val="C00000"/>
                </a:solidFill>
              </a:rPr>
              <a:t> </a:t>
            </a:r>
            <a:r>
              <a:rPr lang="en-US" dirty="0" smtClean="0"/>
              <a:t>and the </a:t>
            </a:r>
            <a:r>
              <a:rPr lang="en-US" i="1" dirty="0" err="1">
                <a:solidFill>
                  <a:srgbClr val="C00000"/>
                </a:solidFill>
              </a:rPr>
              <a:t>Encyclopédie</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25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1371600"/>
            <a:ext cx="3130760" cy="5181599"/>
          </a:xfrm>
          <a:prstGeom prst="rect">
            <a:avLst/>
          </a:prstGeom>
        </p:spPr>
      </p:pic>
    </p:spTree>
    <p:extLst>
      <p:ext uri="{BB962C8B-B14F-4D97-AF65-F5344CB8AC3E}">
        <p14:creationId xmlns:p14="http://schemas.microsoft.com/office/powerpoint/2010/main" val="539534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Diderot and </a:t>
            </a:r>
            <a:r>
              <a:rPr lang="en-US" dirty="0" err="1" smtClean="0"/>
              <a:t>D'Alembert</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26</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 y="1399724"/>
            <a:ext cx="3827379" cy="475410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399724"/>
            <a:ext cx="3865492" cy="4766984"/>
          </a:xfrm>
          <a:prstGeom prst="rect">
            <a:avLst/>
          </a:prstGeom>
        </p:spPr>
      </p:pic>
    </p:spTree>
    <p:extLst>
      <p:ext uri="{BB962C8B-B14F-4D97-AF65-F5344CB8AC3E}">
        <p14:creationId xmlns:p14="http://schemas.microsoft.com/office/powerpoint/2010/main" val="9884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0"/>
            <a:ext cx="2667000" cy="427038"/>
          </a:xfrm>
        </p:spPr>
        <p:txBody>
          <a:bodyPr>
            <a:normAutofit fontScale="90000"/>
          </a:bodyPr>
          <a:lstStyle/>
          <a:p>
            <a:r>
              <a:rPr lang="en-US" dirty="0" smtClean="0"/>
              <a:t>Theory</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76200"/>
            <a:ext cx="5143500" cy="6858000"/>
          </a:xfrm>
          <a:prstGeom prst="rect">
            <a:avLst/>
          </a:prstGeom>
        </p:spPr>
      </p:pic>
    </p:spTree>
    <p:extLst>
      <p:ext uri="{BB962C8B-B14F-4D97-AF65-F5344CB8AC3E}">
        <p14:creationId xmlns:p14="http://schemas.microsoft.com/office/powerpoint/2010/main" val="2405458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3467100"/>
            <a:ext cx="2819400" cy="1143000"/>
          </a:xfrm>
        </p:spPr>
        <p:txBody>
          <a:bodyPr/>
          <a:lstStyle/>
          <a:p>
            <a:r>
              <a:rPr lang="en-US" dirty="0" smtClean="0"/>
              <a:t>Practice</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47" y="304800"/>
            <a:ext cx="4743450" cy="6324600"/>
          </a:xfrm>
          <a:prstGeom prst="rect">
            <a:avLst/>
          </a:prstGeom>
        </p:spPr>
      </p:pic>
    </p:spTree>
    <p:extLst>
      <p:ext uri="{BB962C8B-B14F-4D97-AF65-F5344CB8AC3E}">
        <p14:creationId xmlns:p14="http://schemas.microsoft.com/office/powerpoint/2010/main" val="2405458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29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240545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1905000"/>
            <a:ext cx="4920802" cy="2438400"/>
          </a:xfrm>
        </p:spPr>
        <p:txBody>
          <a:bodyPr>
            <a:normAutofit fontScale="90000"/>
          </a:bodyPr>
          <a:lstStyle/>
          <a:p>
            <a:pPr algn="l"/>
            <a:r>
              <a:rPr lang="en-US" dirty="0" smtClean="0"/>
              <a:t>Voltaire </a:t>
            </a:r>
            <a:r>
              <a:rPr lang="en-US" dirty="0"/>
              <a:t>challenges </a:t>
            </a:r>
            <a:r>
              <a:rPr lang="en-US" dirty="0" smtClean="0"/>
              <a:t/>
            </a:r>
            <a:br>
              <a:rPr lang="en-US" dirty="0" smtClean="0"/>
            </a:br>
            <a:r>
              <a:rPr lang="en-US" dirty="0" smtClean="0"/>
              <a:t>the </a:t>
            </a:r>
            <a:r>
              <a:rPr lang="en-US" dirty="0"/>
              <a:t>Chevalier de </a:t>
            </a:r>
            <a:r>
              <a:rPr lang="en-US" dirty="0" err="1" smtClean="0"/>
              <a:t>Rohan</a:t>
            </a:r>
            <a:r>
              <a:rPr lang="en-US" dirty="0" smtClean="0"/>
              <a:t>-Chabot </a:t>
            </a:r>
            <a:br>
              <a:rPr lang="en-US" dirty="0" smtClean="0"/>
            </a:br>
            <a:r>
              <a:rPr lang="en-US" dirty="0" smtClean="0"/>
              <a:t>to a </a:t>
            </a:r>
            <a:r>
              <a:rPr lang="en-US" dirty="0" smtClean="0">
                <a:solidFill>
                  <a:srgbClr val="C00000"/>
                </a:solidFill>
              </a:rPr>
              <a:t>duel</a:t>
            </a:r>
            <a:r>
              <a:rPr lang="en-US" dirty="0" smtClean="0"/>
              <a:t>.</a:t>
            </a:r>
            <a:r>
              <a:rPr lang="en-US" dirty="0" smtClean="0">
                <a:solidFill>
                  <a:srgbClr val="C00000"/>
                </a:solidFill>
              </a:rPr>
              <a:t> </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6473"/>
            <a:ext cx="3265739" cy="4184904"/>
          </a:xfrm>
          <a:prstGeom prst="rect">
            <a:avLst/>
          </a:prstGeom>
        </p:spPr>
      </p:pic>
    </p:spTree>
    <p:extLst>
      <p:ext uri="{BB962C8B-B14F-4D97-AF65-F5344CB8AC3E}">
        <p14:creationId xmlns:p14="http://schemas.microsoft.com/office/powerpoint/2010/main" val="295384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30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92" y="182450"/>
            <a:ext cx="7645108" cy="5864890"/>
          </a:xfrm>
          <a:prstGeom prst="rect">
            <a:avLst/>
          </a:prstGeom>
        </p:spPr>
      </p:pic>
      <p:sp>
        <p:nvSpPr>
          <p:cNvPr id="5" name="TextBox 4"/>
          <p:cNvSpPr txBox="1"/>
          <p:nvPr/>
        </p:nvSpPr>
        <p:spPr>
          <a:xfrm>
            <a:off x="2895600" y="6280666"/>
            <a:ext cx="3886200" cy="369332"/>
          </a:xfrm>
          <a:prstGeom prst="rect">
            <a:avLst/>
          </a:prstGeom>
          <a:noFill/>
        </p:spPr>
        <p:txBody>
          <a:bodyPr wrap="square" rtlCol="0">
            <a:spAutoFit/>
          </a:bodyPr>
          <a:lstStyle/>
          <a:p>
            <a:r>
              <a:rPr lang="en-US" dirty="0" smtClean="0"/>
              <a:t>Practice (with an edge)</a:t>
            </a:r>
            <a:endParaRPr lang="en-US" dirty="0"/>
          </a:p>
        </p:txBody>
      </p:sp>
    </p:spTree>
    <p:extLst>
      <p:ext uri="{BB962C8B-B14F-4D97-AF65-F5344CB8AC3E}">
        <p14:creationId xmlns:p14="http://schemas.microsoft.com/office/powerpoint/2010/main" val="4089014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2468562"/>
          </a:xfrm>
        </p:spPr>
        <p:txBody>
          <a:bodyPr>
            <a:normAutofit fontScale="90000"/>
          </a:bodyPr>
          <a:lstStyle/>
          <a:p>
            <a:r>
              <a:rPr lang="en-US" sz="4000" dirty="0" smtClean="0"/>
              <a:t>Dedication to the </a:t>
            </a:r>
            <a:r>
              <a:rPr lang="en-US" sz="4000" i="1" dirty="0" err="1" smtClean="0"/>
              <a:t>Encyclopédie</a:t>
            </a:r>
            <a:r>
              <a:rPr lang="en-US" sz="4000" i="1" dirty="0" smtClean="0"/>
              <a:t>: </a:t>
            </a:r>
            <a:r>
              <a:rPr lang="en-US" i="1" dirty="0" smtClean="0"/>
              <a:t/>
            </a:r>
            <a:br>
              <a:rPr lang="en-US" i="1" dirty="0" smtClean="0"/>
            </a:br>
            <a:r>
              <a:rPr lang="en-US" sz="1800" i="1" dirty="0" smtClean="0"/>
              <a:t/>
            </a:r>
            <a:br>
              <a:rPr lang="en-US" sz="1800" i="1" dirty="0" smtClean="0"/>
            </a:br>
            <a:r>
              <a:rPr lang="en-US" sz="1800" i="1" dirty="0"/>
              <a:t/>
            </a:r>
            <a:br>
              <a:rPr lang="en-US" sz="1800" i="1" dirty="0"/>
            </a:br>
            <a:r>
              <a:rPr lang="en-US" dirty="0" smtClean="0"/>
              <a:t>Francis </a:t>
            </a:r>
            <a:r>
              <a:rPr lang="en-US" dirty="0">
                <a:solidFill>
                  <a:srgbClr val="C00000"/>
                </a:solidFill>
              </a:rPr>
              <a:t>Bacon</a:t>
            </a:r>
            <a:r>
              <a:rPr lang="en-US" dirty="0"/>
              <a:t>, John </a:t>
            </a:r>
            <a:r>
              <a:rPr lang="en-US" dirty="0">
                <a:solidFill>
                  <a:srgbClr val="C00000"/>
                </a:solidFill>
              </a:rPr>
              <a:t>Locke </a:t>
            </a:r>
            <a:r>
              <a:rPr lang="en-US" dirty="0"/>
              <a:t>and Isaac </a:t>
            </a:r>
            <a:r>
              <a:rPr lang="en-US" dirty="0">
                <a:solidFill>
                  <a:srgbClr val="C00000"/>
                </a:solidFill>
              </a:rPr>
              <a:t>Newton </a:t>
            </a:r>
          </a:p>
        </p:txBody>
      </p:sp>
      <p:sp>
        <p:nvSpPr>
          <p:cNvPr id="4" name="Slide Number Placeholder 3"/>
          <p:cNvSpPr>
            <a:spLocks noGrp="1"/>
          </p:cNvSpPr>
          <p:nvPr>
            <p:ph type="sldNum" sz="quarter" idx="12"/>
          </p:nvPr>
        </p:nvSpPr>
        <p:spPr/>
        <p:txBody>
          <a:bodyPr/>
          <a:lstStyle/>
          <a:p>
            <a:fld id="{2754ED01-E2A0-4C1E-8E21-014B99041579}" type="slidenum">
              <a:rPr lang="en-US" smtClean="0"/>
              <a:pPr/>
              <a:t>31</a:t>
            </a:fld>
            <a:endParaRPr lang="en-US"/>
          </a:p>
        </p:txBody>
      </p:sp>
    </p:spTree>
    <p:extLst>
      <p:ext uri="{BB962C8B-B14F-4D97-AF65-F5344CB8AC3E}">
        <p14:creationId xmlns:p14="http://schemas.microsoft.com/office/powerpoint/2010/main" val="2405458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32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28600"/>
            <a:ext cx="4836285" cy="6448380"/>
          </a:xfrm>
          <a:prstGeom prst="rect">
            <a:avLst/>
          </a:prstGeom>
        </p:spPr>
      </p:pic>
      <p:sp>
        <p:nvSpPr>
          <p:cNvPr id="5" name="TextBox 4"/>
          <p:cNvSpPr txBox="1"/>
          <p:nvPr/>
        </p:nvSpPr>
        <p:spPr>
          <a:xfrm>
            <a:off x="304800" y="4114800"/>
            <a:ext cx="2819400" cy="1569660"/>
          </a:xfrm>
          <a:prstGeom prst="rect">
            <a:avLst/>
          </a:prstGeom>
          <a:noFill/>
        </p:spPr>
        <p:txBody>
          <a:bodyPr wrap="square" rtlCol="0">
            <a:spAutoFit/>
          </a:bodyPr>
          <a:lstStyle/>
          <a:p>
            <a:pPr algn="r"/>
            <a:r>
              <a:rPr lang="en-US" sz="3200" dirty="0"/>
              <a:t>Universidad Francisco </a:t>
            </a:r>
            <a:r>
              <a:rPr lang="en-US" sz="3200" dirty="0" err="1" smtClean="0"/>
              <a:t>Marroquín</a:t>
            </a:r>
            <a:endParaRPr lang="en-US" sz="3200" dirty="0"/>
          </a:p>
        </p:txBody>
      </p:sp>
    </p:spTree>
    <p:extLst>
      <p:ext uri="{BB962C8B-B14F-4D97-AF65-F5344CB8AC3E}">
        <p14:creationId xmlns:p14="http://schemas.microsoft.com/office/powerpoint/2010/main" val="24054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5059" y="381000"/>
            <a:ext cx="3991377" cy="1219200"/>
          </a:xfrm>
        </p:spPr>
        <p:txBody>
          <a:bodyPr>
            <a:normAutofit/>
          </a:bodyPr>
          <a:lstStyle/>
          <a:p>
            <a:r>
              <a:rPr lang="en-US" dirty="0" smtClean="0">
                <a:solidFill>
                  <a:srgbClr val="C00000"/>
                </a:solidFill>
              </a:rPr>
              <a:t>Love </a:t>
            </a:r>
            <a:r>
              <a:rPr lang="en-US" dirty="0" smtClean="0"/>
              <a:t>and</a:t>
            </a:r>
            <a:r>
              <a:rPr lang="en-US" dirty="0" smtClean="0">
                <a:solidFill>
                  <a:srgbClr val="C00000"/>
                </a:solidFill>
              </a:rPr>
              <a:t> sex</a:t>
            </a:r>
            <a:r>
              <a:rPr lang="en-US" dirty="0" smtClean="0"/>
              <a:t>?</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33</a:t>
            </a:fld>
            <a:endParaRPr lang="en-US"/>
          </a:p>
        </p:txBody>
      </p:sp>
      <p:sp>
        <p:nvSpPr>
          <p:cNvPr id="3" name="TextBox 2"/>
          <p:cNvSpPr txBox="1"/>
          <p:nvPr/>
        </p:nvSpPr>
        <p:spPr>
          <a:xfrm>
            <a:off x="5334000" y="1752600"/>
            <a:ext cx="3657599" cy="3416320"/>
          </a:xfrm>
          <a:prstGeom prst="rect">
            <a:avLst/>
          </a:prstGeom>
          <a:noFill/>
        </p:spPr>
        <p:txBody>
          <a:bodyPr wrap="square" rtlCol="0">
            <a:spAutoFit/>
          </a:bodyPr>
          <a:lstStyle/>
          <a:p>
            <a:pPr algn="ctr"/>
            <a:r>
              <a:rPr lang="en-US" sz="3600" dirty="0" smtClean="0"/>
              <a:t>Guilt, hide, abstain,  elaborate courtships, spy, cheat, lie, destroy families, arrange marriages, etc.</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38"/>
            <a:ext cx="5171792" cy="6858000"/>
          </a:xfrm>
          <a:prstGeom prst="rect">
            <a:avLst/>
          </a:prstGeom>
        </p:spPr>
      </p:pic>
    </p:spTree>
    <p:extLst>
      <p:ext uri="{BB962C8B-B14F-4D97-AF65-F5344CB8AC3E}">
        <p14:creationId xmlns:p14="http://schemas.microsoft.com/office/powerpoint/2010/main" val="2065416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424" y="345236"/>
            <a:ext cx="5638800" cy="873964"/>
          </a:xfrm>
        </p:spPr>
        <p:txBody>
          <a:bodyPr>
            <a:normAutofit/>
          </a:bodyPr>
          <a:lstStyle/>
          <a:p>
            <a:pPr algn="l"/>
            <a:r>
              <a:rPr lang="en-US" sz="3600" dirty="0" smtClean="0"/>
              <a:t>   Diderot on </a:t>
            </a:r>
            <a:r>
              <a:rPr lang="en-US" sz="3600" dirty="0"/>
              <a:t>“Enjoyment</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34</a:t>
            </a:fld>
            <a:endParaRPr lang="en-US"/>
          </a:p>
        </p:txBody>
      </p:sp>
      <p:sp>
        <p:nvSpPr>
          <p:cNvPr id="3" name="TextBox 2"/>
          <p:cNvSpPr txBox="1"/>
          <p:nvPr/>
        </p:nvSpPr>
        <p:spPr>
          <a:xfrm>
            <a:off x="1143000" y="1442198"/>
            <a:ext cx="6888052" cy="1323439"/>
          </a:xfrm>
          <a:prstGeom prst="rect">
            <a:avLst/>
          </a:prstGeom>
          <a:noFill/>
        </p:spPr>
        <p:txBody>
          <a:bodyPr wrap="square" rtlCol="0">
            <a:spAutoFit/>
          </a:bodyPr>
          <a:lstStyle/>
          <a:p>
            <a:r>
              <a:rPr lang="en-US" sz="4000" dirty="0" smtClean="0"/>
              <a:t>Pleasure is </a:t>
            </a:r>
            <a:r>
              <a:rPr lang="en-US" sz="4000" dirty="0"/>
              <a:t>“</a:t>
            </a:r>
            <a:r>
              <a:rPr lang="en-US" sz="4000" dirty="0">
                <a:solidFill>
                  <a:srgbClr val="C00000"/>
                </a:solidFill>
              </a:rPr>
              <a:t>the most noble </a:t>
            </a:r>
            <a:r>
              <a:rPr lang="en-US" sz="4000" dirty="0"/>
              <a:t>and</a:t>
            </a:r>
            <a:r>
              <a:rPr lang="en-US" sz="4000" dirty="0">
                <a:solidFill>
                  <a:srgbClr val="C00000"/>
                </a:solidFill>
              </a:rPr>
              <a:t> universal of passions</a:t>
            </a:r>
            <a:r>
              <a:rPr lang="en-US" sz="4000" dirty="0"/>
              <a:t>.” </a:t>
            </a: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895600"/>
            <a:ext cx="6866049" cy="3543767"/>
          </a:xfrm>
          <a:prstGeom prst="rect">
            <a:avLst/>
          </a:prstGeom>
        </p:spPr>
      </p:pic>
    </p:spTree>
    <p:extLst>
      <p:ext uri="{BB962C8B-B14F-4D97-AF65-F5344CB8AC3E}">
        <p14:creationId xmlns:p14="http://schemas.microsoft.com/office/powerpoint/2010/main" val="240545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458200" cy="914400"/>
          </a:xfrm>
        </p:spPr>
        <p:txBody>
          <a:bodyPr>
            <a:normAutofit fontScale="90000"/>
          </a:bodyPr>
          <a:lstStyle/>
          <a:p>
            <a:r>
              <a:rPr lang="en-US" sz="3600" dirty="0" err="1" smtClean="0"/>
              <a:t>Orou</a:t>
            </a:r>
            <a:r>
              <a:rPr lang="en-US" sz="3600" dirty="0" smtClean="0"/>
              <a:t> and his wife offer a European visitor their daughter for the night</a:t>
            </a:r>
            <a:endParaRPr lang="en-US" sz="36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28600"/>
            <a:ext cx="6705600" cy="5029200"/>
          </a:xfrm>
          <a:prstGeom prst="rect">
            <a:avLst/>
          </a:prstGeom>
        </p:spPr>
      </p:pic>
    </p:spTree>
    <p:extLst>
      <p:ext uri="{BB962C8B-B14F-4D97-AF65-F5344CB8AC3E}">
        <p14:creationId xmlns:p14="http://schemas.microsoft.com/office/powerpoint/2010/main" val="3254924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4525963"/>
          </a:xfrm>
        </p:spPr>
        <p:txBody>
          <a:bodyPr>
            <a:normAutofit fontScale="92500" lnSpcReduction="20000"/>
          </a:bodyPr>
          <a:lstStyle/>
          <a:p>
            <a:pPr marL="0" indent="0" algn="ctr">
              <a:buNone/>
            </a:pPr>
            <a:r>
              <a:rPr lang="en-US" dirty="0" smtClean="0"/>
              <a:t>The </a:t>
            </a:r>
            <a:r>
              <a:rPr lang="en-US" dirty="0" smtClean="0">
                <a:solidFill>
                  <a:srgbClr val="C00000"/>
                </a:solidFill>
              </a:rPr>
              <a:t>European</a:t>
            </a:r>
            <a:r>
              <a:rPr lang="en-US" dirty="0" smtClean="0"/>
              <a:t> visitor says his </a:t>
            </a:r>
            <a:r>
              <a:rPr lang="en-US" dirty="0" smtClean="0">
                <a:solidFill>
                  <a:srgbClr val="C00000"/>
                </a:solidFill>
              </a:rPr>
              <a:t>religion prohibits </a:t>
            </a:r>
            <a:r>
              <a:rPr lang="en-US" dirty="0" smtClean="0"/>
              <a:t>him from accepting.</a:t>
            </a:r>
          </a:p>
          <a:p>
            <a:pPr marL="0" indent="0" algn="ctr">
              <a:buNone/>
            </a:pPr>
            <a:endParaRPr lang="en-US" dirty="0" smtClean="0"/>
          </a:p>
          <a:p>
            <a:pPr marL="0" indent="0" algn="ctr">
              <a:buNone/>
            </a:pPr>
            <a:r>
              <a:rPr lang="en-US" dirty="0" err="1" smtClean="0">
                <a:solidFill>
                  <a:srgbClr val="C00000"/>
                </a:solidFill>
              </a:rPr>
              <a:t>Orou</a:t>
            </a:r>
            <a:r>
              <a:rPr lang="en-US" dirty="0" smtClean="0">
                <a:solidFill>
                  <a:srgbClr val="C00000"/>
                </a:solidFill>
              </a:rPr>
              <a:t> </a:t>
            </a:r>
            <a:r>
              <a:rPr lang="en-US" dirty="0"/>
              <a:t>replies: </a:t>
            </a:r>
            <a:r>
              <a:rPr lang="en-US" dirty="0" smtClean="0"/>
              <a:t> </a:t>
            </a:r>
          </a:p>
          <a:p>
            <a:pPr marL="0" indent="0" algn="ctr">
              <a:buNone/>
            </a:pPr>
            <a:endParaRPr lang="en-US" sz="1400" dirty="0" smtClean="0"/>
          </a:p>
          <a:p>
            <a:pPr marL="0" indent="0" algn="ctr">
              <a:buNone/>
            </a:pPr>
            <a:r>
              <a:rPr lang="en-US" sz="3500" dirty="0" smtClean="0"/>
              <a:t>“</a:t>
            </a:r>
            <a:r>
              <a:rPr lang="en-US" sz="3500" dirty="0"/>
              <a:t>I do not know what this thing is that you call ‘religion,’ but I can only think ill of it, since it prevents you from tasting an </a:t>
            </a:r>
            <a:r>
              <a:rPr lang="en-US" sz="3500" dirty="0">
                <a:solidFill>
                  <a:srgbClr val="C00000"/>
                </a:solidFill>
              </a:rPr>
              <a:t>innocent pleasure </a:t>
            </a:r>
            <a:r>
              <a:rPr lang="en-US" sz="3500" dirty="0"/>
              <a:t>to which </a:t>
            </a:r>
            <a:r>
              <a:rPr lang="en-US" sz="3500" dirty="0">
                <a:solidFill>
                  <a:srgbClr val="C00000"/>
                </a:solidFill>
              </a:rPr>
              <a:t>nature</a:t>
            </a:r>
            <a:r>
              <a:rPr lang="en-US" sz="3500" dirty="0"/>
              <a:t>, the sovereign mistress, invites us all; prevents you from </a:t>
            </a:r>
            <a:r>
              <a:rPr lang="en-US" sz="3500" dirty="0">
                <a:solidFill>
                  <a:srgbClr val="C00000"/>
                </a:solidFill>
              </a:rPr>
              <a:t>giving existence </a:t>
            </a:r>
            <a:r>
              <a:rPr lang="en-US" sz="3500" dirty="0"/>
              <a:t>to one of your own kind …” </a:t>
            </a:r>
            <a:endParaRPr lang="en-US" sz="3500" dirty="0"/>
          </a:p>
        </p:txBody>
      </p:sp>
      <p:sp>
        <p:nvSpPr>
          <p:cNvPr id="4" name="Slide Number Placeholder 3"/>
          <p:cNvSpPr>
            <a:spLocks noGrp="1"/>
          </p:cNvSpPr>
          <p:nvPr>
            <p:ph type="sldNum" sz="quarter" idx="12"/>
          </p:nvPr>
        </p:nvSpPr>
        <p:spPr/>
        <p:txBody>
          <a:bodyPr/>
          <a:lstStyle/>
          <a:p>
            <a:fld id="{2754ED01-E2A0-4C1E-8E21-014B99041579}"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3983963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Diderot’s </a:t>
            </a:r>
            <a:r>
              <a:rPr lang="en-US" dirty="0" err="1" smtClean="0">
                <a:solidFill>
                  <a:srgbClr val="C00000"/>
                </a:solidFill>
              </a:rPr>
              <a:t>Orou</a:t>
            </a:r>
            <a:r>
              <a:rPr lang="en-US" dirty="0" smtClean="0">
                <a:solidFill>
                  <a:srgbClr val="C00000"/>
                </a:solidFill>
              </a:rPr>
              <a:t> on marriage</a:t>
            </a:r>
            <a:r>
              <a:rPr lang="en-US" dirty="0" smtClean="0"/>
              <a:t>:</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37</a:t>
            </a:fld>
            <a:endParaRPr lang="en-US"/>
          </a:p>
        </p:txBody>
      </p:sp>
      <p:sp>
        <p:nvSpPr>
          <p:cNvPr id="3" name="TextBox 2"/>
          <p:cNvSpPr txBox="1"/>
          <p:nvPr/>
        </p:nvSpPr>
        <p:spPr>
          <a:xfrm>
            <a:off x="990600" y="2209800"/>
            <a:ext cx="7010400" cy="2554545"/>
          </a:xfrm>
          <a:prstGeom prst="rect">
            <a:avLst/>
          </a:prstGeom>
          <a:noFill/>
        </p:spPr>
        <p:txBody>
          <a:bodyPr wrap="square" rtlCol="0">
            <a:spAutoFit/>
          </a:bodyPr>
          <a:lstStyle/>
          <a:p>
            <a:r>
              <a:rPr lang="en-US" sz="4000" dirty="0" smtClean="0"/>
              <a:t>“</a:t>
            </a:r>
            <a:r>
              <a:rPr lang="en-US" sz="4000" dirty="0"/>
              <a:t>A </a:t>
            </a:r>
            <a:r>
              <a:rPr lang="en-US" sz="4000" dirty="0">
                <a:solidFill>
                  <a:srgbClr val="C00000"/>
                </a:solidFill>
              </a:rPr>
              <a:t>mutual consent </a:t>
            </a:r>
            <a:r>
              <a:rPr lang="en-US" sz="4000" dirty="0"/>
              <a:t>to live in the same hut and to lie in the same bed for </a:t>
            </a:r>
            <a:r>
              <a:rPr lang="en-US" sz="4000" dirty="0">
                <a:solidFill>
                  <a:srgbClr val="C00000"/>
                </a:solidFill>
              </a:rPr>
              <a:t>as long as we find it good to do so</a:t>
            </a:r>
            <a:r>
              <a:rPr lang="en-US" sz="4000" dirty="0"/>
              <a:t>.” </a:t>
            </a:r>
          </a:p>
        </p:txBody>
      </p:sp>
    </p:spTree>
    <p:extLst>
      <p:ext uri="{BB962C8B-B14F-4D97-AF65-F5344CB8AC3E}">
        <p14:creationId xmlns:p14="http://schemas.microsoft.com/office/powerpoint/2010/main" val="2065416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4678362"/>
          </a:xfrm>
        </p:spPr>
        <p:txBody>
          <a:bodyPr>
            <a:normAutofit/>
          </a:bodyPr>
          <a:lstStyle/>
          <a:p>
            <a:r>
              <a:rPr lang="en-US" dirty="0"/>
              <a:t>“Men will not be </a:t>
            </a:r>
            <a:r>
              <a:rPr lang="en-US" dirty="0">
                <a:solidFill>
                  <a:srgbClr val="C00000"/>
                </a:solidFill>
              </a:rPr>
              <a:t>free</a:t>
            </a:r>
            <a:r>
              <a:rPr lang="en-US" dirty="0"/>
              <a:t> until </a:t>
            </a:r>
            <a:r>
              <a:rPr lang="en-US" dirty="0">
                <a:solidFill>
                  <a:srgbClr val="C00000"/>
                </a:solidFill>
              </a:rPr>
              <a:t>the last king is strangled</a:t>
            </a:r>
            <a:r>
              <a:rPr lang="en-US" dirty="0"/>
              <a:t> with </a:t>
            </a:r>
            <a:r>
              <a:rPr lang="en-US" dirty="0">
                <a:solidFill>
                  <a:srgbClr val="C00000"/>
                </a:solidFill>
              </a:rPr>
              <a:t>the entrails of the last priest</a:t>
            </a:r>
            <a:r>
              <a:rPr lang="en-US" dirty="0"/>
              <a:t>.” </a:t>
            </a:r>
            <a:r>
              <a:rPr lang="en-US" dirty="0" smtClean="0"/>
              <a:t/>
            </a:r>
            <a:br>
              <a:rPr lang="en-US" dirty="0" smtClean="0"/>
            </a:br>
            <a:r>
              <a:rPr lang="en-US" dirty="0" smtClean="0"/>
              <a:t/>
            </a:r>
            <a:br>
              <a:rPr lang="en-US" dirty="0" smtClean="0"/>
            </a:br>
            <a:r>
              <a:rPr lang="en-US" sz="3200" dirty="0" smtClean="0"/>
              <a:t>(Attributed to Diderot)</a:t>
            </a:r>
            <a:endParaRPr lang="en-US" sz="32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38</a:t>
            </a:fld>
            <a:endParaRPr lang="en-US"/>
          </a:p>
        </p:txBody>
      </p:sp>
      <p:sp>
        <p:nvSpPr>
          <p:cNvPr id="3" name="TextBox 2"/>
          <p:cNvSpPr txBox="1"/>
          <p:nvPr/>
        </p:nvSpPr>
        <p:spPr>
          <a:xfrm>
            <a:off x="1441361" y="533400"/>
            <a:ext cx="6248400" cy="769441"/>
          </a:xfrm>
          <a:prstGeom prst="rect">
            <a:avLst/>
          </a:prstGeom>
          <a:noFill/>
        </p:spPr>
        <p:txBody>
          <a:bodyPr wrap="square" rtlCol="0">
            <a:spAutoFit/>
          </a:bodyPr>
          <a:lstStyle/>
          <a:p>
            <a:pPr algn="ctr"/>
            <a:r>
              <a:rPr lang="en-US" sz="4400" dirty="0" smtClean="0"/>
              <a:t>Radicalism </a:t>
            </a:r>
            <a:endParaRPr lang="en-US" sz="4400" dirty="0"/>
          </a:p>
        </p:txBody>
      </p:sp>
    </p:spTree>
    <p:extLst>
      <p:ext uri="{BB962C8B-B14F-4D97-AF65-F5344CB8AC3E}">
        <p14:creationId xmlns:p14="http://schemas.microsoft.com/office/powerpoint/2010/main" val="2405458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63962"/>
          </a:xfrm>
        </p:spPr>
        <p:txBody>
          <a:bodyPr>
            <a:normAutofit/>
          </a:bodyPr>
          <a:lstStyle/>
          <a:p>
            <a:r>
              <a:rPr lang="en-US" dirty="0" smtClean="0"/>
              <a:t>Next: </a:t>
            </a:r>
            <a:r>
              <a:rPr lang="en-US" dirty="0" smtClean="0">
                <a:solidFill>
                  <a:srgbClr val="C00000"/>
                </a:solidFill>
              </a:rPr>
              <a:t>Revolution</a:t>
            </a:r>
            <a:br>
              <a:rPr lang="en-US" dirty="0" smtClean="0">
                <a:solidFill>
                  <a:srgbClr val="C00000"/>
                </a:solidFill>
              </a:rPr>
            </a:br>
            <a:r>
              <a:rPr lang="en-US" dirty="0">
                <a:solidFill>
                  <a:srgbClr val="C00000"/>
                </a:solidFill>
              </a:rPr>
              <a:t/>
            </a:r>
            <a:br>
              <a:rPr lang="en-US" dirty="0">
                <a:solidFill>
                  <a:srgbClr val="C00000"/>
                </a:solidFill>
              </a:rPr>
            </a:br>
            <a:r>
              <a:rPr lang="en-US" sz="3600" dirty="0" smtClean="0"/>
              <a:t>(1789)</a:t>
            </a:r>
            <a:endParaRPr lang="en-US" sz="36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39</a:t>
            </a:fld>
            <a:endParaRPr lang="en-US"/>
          </a:p>
        </p:txBody>
      </p:sp>
    </p:spTree>
    <p:extLst>
      <p:ext uri="{BB962C8B-B14F-4D97-AF65-F5344CB8AC3E}">
        <p14:creationId xmlns:p14="http://schemas.microsoft.com/office/powerpoint/2010/main" val="206541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Bastille</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47800"/>
            <a:ext cx="6709086" cy="4591050"/>
          </a:xfrm>
          <a:prstGeom prst="rect">
            <a:avLst/>
          </a:prstGeom>
        </p:spPr>
      </p:pic>
    </p:spTree>
    <p:extLst>
      <p:ext uri="{BB962C8B-B14F-4D97-AF65-F5344CB8AC3E}">
        <p14:creationId xmlns:p14="http://schemas.microsoft.com/office/powerpoint/2010/main" val="295481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8400"/>
            <a:ext cx="6934200" cy="457200"/>
          </a:xfrm>
        </p:spPr>
        <p:txBody>
          <a:bodyPr>
            <a:noAutofit/>
          </a:bodyPr>
          <a:lstStyle/>
          <a:p>
            <a:r>
              <a:rPr lang="en-US" sz="2800" dirty="0" smtClean="0"/>
              <a:t>Western Europe after 1713</a:t>
            </a:r>
            <a:endParaRPr lang="en-US" sz="28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5</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28598"/>
            <a:ext cx="7394448" cy="5897729"/>
          </a:xfrm>
          <a:prstGeom prst="rect">
            <a:avLst/>
          </a:prstGeom>
        </p:spPr>
      </p:pic>
    </p:spTree>
    <p:extLst>
      <p:ext uri="{BB962C8B-B14F-4D97-AF65-F5344CB8AC3E}">
        <p14:creationId xmlns:p14="http://schemas.microsoft.com/office/powerpoint/2010/main" val="2402876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705600" cy="819466"/>
          </a:xfrm>
        </p:spPr>
        <p:txBody>
          <a:bodyPr/>
          <a:lstStyle/>
          <a:p>
            <a:r>
              <a:rPr lang="en-US" dirty="0" smtClean="0">
                <a:solidFill>
                  <a:srgbClr val="C00000"/>
                </a:solidFill>
              </a:rPr>
              <a:t>Exile</a:t>
            </a:r>
            <a:r>
              <a:rPr lang="en-US" dirty="0" smtClean="0"/>
              <a:t> in England</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6</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797" y="1295400"/>
            <a:ext cx="7712725" cy="5121250"/>
          </a:xfrm>
          <a:prstGeom prst="rect">
            <a:avLst/>
          </a:prstGeom>
        </p:spPr>
      </p:pic>
    </p:spTree>
    <p:extLst>
      <p:ext uri="{BB962C8B-B14F-4D97-AF65-F5344CB8AC3E}">
        <p14:creationId xmlns:p14="http://schemas.microsoft.com/office/powerpoint/2010/main" val="388823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03" y="152400"/>
            <a:ext cx="8788400" cy="6591300"/>
          </a:xfrm>
          <a:prstGeom prst="rect">
            <a:avLst/>
          </a:prstGeom>
        </p:spPr>
      </p:pic>
    </p:spTree>
    <p:extLst>
      <p:ext uri="{BB962C8B-B14F-4D97-AF65-F5344CB8AC3E}">
        <p14:creationId xmlns:p14="http://schemas.microsoft.com/office/powerpoint/2010/main" val="177713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Voltaire </a:t>
            </a:r>
            <a:r>
              <a:rPr lang="en-US" dirty="0" smtClean="0">
                <a:solidFill>
                  <a:srgbClr val="C00000"/>
                </a:solidFill>
              </a:rPr>
              <a:t>returns</a:t>
            </a:r>
            <a:r>
              <a:rPr lang="en-US" dirty="0" smtClean="0"/>
              <a:t> from England</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73713"/>
            <a:ext cx="2743200" cy="47183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73713"/>
            <a:ext cx="3079831" cy="4678973"/>
          </a:xfrm>
          <a:prstGeom prst="rect">
            <a:avLst/>
          </a:prstGeom>
        </p:spPr>
      </p:pic>
    </p:spTree>
    <p:extLst>
      <p:ext uri="{BB962C8B-B14F-4D97-AF65-F5344CB8AC3E}">
        <p14:creationId xmlns:p14="http://schemas.microsoft.com/office/powerpoint/2010/main" val="104763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Quakers</a:t>
            </a: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752600"/>
            <a:ext cx="4686300" cy="3736023"/>
          </a:xfrm>
          <a:prstGeom prst="rect">
            <a:avLst/>
          </a:prstGeom>
        </p:spPr>
      </p:pic>
    </p:spTree>
    <p:extLst>
      <p:ext uri="{BB962C8B-B14F-4D97-AF65-F5344CB8AC3E}">
        <p14:creationId xmlns:p14="http://schemas.microsoft.com/office/powerpoint/2010/main" val="3007173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TotalTime>
  <Words>761</Words>
  <Application>Microsoft Office PowerPoint</Application>
  <PresentationFormat>On-screen Show (4:3)</PresentationFormat>
  <Paragraphs>93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The Enlightenment in France</vt:lpstr>
      <vt:lpstr>Voltaire</vt:lpstr>
      <vt:lpstr>Voltaire challenges  the Chevalier de Rohan-Chabot  to a duel. </vt:lpstr>
      <vt:lpstr>The Bastille</vt:lpstr>
      <vt:lpstr>Western Europe after 1713</vt:lpstr>
      <vt:lpstr>Exile in England</vt:lpstr>
      <vt:lpstr>PowerPoint Presentation</vt:lpstr>
      <vt:lpstr>Voltaire returns from England</vt:lpstr>
      <vt:lpstr>Quakers</vt:lpstr>
      <vt:lpstr>Business</vt:lpstr>
      <vt:lpstr>“In France anyone who is a Marquis who wants to be, and whoever arrives in Paris with money to spend an a name ending in –ac or –ille can say: ‘a man like me, a man of my standing’, and loftily despises a businessman, and the business man so often hears people speak disparagingly of his profession that he is foolish enough to blush. Yet I wonder which is the more useful to a nation, a well-powdered nobleman who knows exactly at what moment the King gets up and goes to bed, and who gives himself grand airs while playing the part of a slave in some Minister’s antechamber, or a business man who enriches his country, issues orders from his office to Surat or Cairo, and contributes to the well-being of the world.” </vt:lpstr>
      <vt:lpstr>Commerce and peace</vt:lpstr>
      <vt:lpstr>Commerce and peace (continued)</vt:lpstr>
      <vt:lpstr>Religious tolerance</vt:lpstr>
      <vt:lpstr>Letter 25:  Deism</vt:lpstr>
      <vt:lpstr>Lisbon earthquake, 1755</vt:lpstr>
      <vt:lpstr>The most beautiful women in the world?</vt:lpstr>
      <vt:lpstr>Circassian women  (Letter 11)</vt:lpstr>
      <vt:lpstr>Inoculation against smallpox:</vt:lpstr>
      <vt:lpstr>Francis Bacon and John Locke</vt:lpstr>
      <vt:lpstr>Who is the greatest man in history?  (Voltaire, Letter 12 on England)</vt:lpstr>
      <vt:lpstr>Answer:  Isaac Newton </vt:lpstr>
      <vt:lpstr>What has held mankind back?  Serfdom, slavery, censorship, suppression of religion, aristocratic wars, superstition.</vt:lpstr>
      <vt:lpstr>PowerPoint Presentation</vt:lpstr>
      <vt:lpstr>The philosophes and the Encyclopédie</vt:lpstr>
      <vt:lpstr>Diderot and D'Alembert</vt:lpstr>
      <vt:lpstr>Theory</vt:lpstr>
      <vt:lpstr>Practice</vt:lpstr>
      <vt:lpstr>PowerPoint Presentation</vt:lpstr>
      <vt:lpstr>PowerPoint Presentation</vt:lpstr>
      <vt:lpstr>Dedication to the Encyclopédie:    Francis Bacon, John Locke and Isaac Newton </vt:lpstr>
      <vt:lpstr>PowerPoint Presentation</vt:lpstr>
      <vt:lpstr>Love and sex?</vt:lpstr>
      <vt:lpstr>   Diderot on “Enjoyment”</vt:lpstr>
      <vt:lpstr>Orou and his wife offer a European visitor their daughter for the night</vt:lpstr>
      <vt:lpstr>PowerPoint Presentation</vt:lpstr>
      <vt:lpstr>Diderot’s Orou on marriage:</vt:lpstr>
      <vt:lpstr>“Men will not be free until the last king is strangled with the entrails of the last priest.”   (Attributed to Diderot)</vt:lpstr>
      <vt:lpstr>Next: Revolution  (1789)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Enlightenment</dc:title>
  <dc:creator>Hicks, Stephen</dc:creator>
  <cp:lastModifiedBy>Hicks, Stephen</cp:lastModifiedBy>
  <cp:revision>23</cp:revision>
  <dcterms:created xsi:type="dcterms:W3CDTF">2013-09-15T17:45:55Z</dcterms:created>
  <dcterms:modified xsi:type="dcterms:W3CDTF">2013-10-21T15:18:58Z</dcterms:modified>
</cp:coreProperties>
</file>