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78" r:id="rId4"/>
    <p:sldId id="280" r:id="rId5"/>
    <p:sldId id="277" r:id="rId6"/>
    <p:sldId id="288" r:id="rId7"/>
    <p:sldId id="281" r:id="rId8"/>
    <p:sldId id="282" r:id="rId9"/>
    <p:sldId id="283" r:id="rId10"/>
    <p:sldId id="284" r:id="rId11"/>
    <p:sldId id="286" r:id="rId12"/>
    <p:sldId id="285" r:id="rId13"/>
    <p:sldId id="28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6C9A74-1E3D-4A79-A3AE-CBDFE890DABA}" type="datetimeFigureOut">
              <a:rPr lang="en-US" smtClean="0"/>
              <a:t>9/25/2013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248699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C9A74-1E3D-4A79-A3AE-CBDFE890DABA}" type="datetimeFigureOut">
              <a:rPr lang="en-US" smtClean="0"/>
              <a:t>9/25/2013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5366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C9A74-1E3D-4A79-A3AE-CBDFE890DABA}" type="datetimeFigureOut">
              <a:rPr lang="en-US" smtClean="0"/>
              <a:t>9/25/2013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67408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C9A74-1E3D-4A79-A3AE-CBDFE890DABA}" type="datetimeFigureOut">
              <a:rPr lang="en-US" smtClean="0"/>
              <a:t>9/25/2013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363817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C9A74-1E3D-4A79-A3AE-CBDFE890DABA}" type="datetimeFigureOut">
              <a:rPr lang="en-US" smtClean="0"/>
              <a:t>9/25/2013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413687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6C9A74-1E3D-4A79-A3AE-CBDFE890DABA}" type="datetimeFigureOut">
              <a:rPr lang="en-US" smtClean="0"/>
              <a:t>9/25/2013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293066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6C9A74-1E3D-4A79-A3AE-CBDFE890DABA}" type="datetimeFigureOut">
              <a:rPr lang="en-US" smtClean="0"/>
              <a:t>9/25/2013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188813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6C9A74-1E3D-4A79-A3AE-CBDFE890DABA}" type="datetimeFigureOut">
              <a:rPr lang="en-US" smtClean="0"/>
              <a:t>9/25/2013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329790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C9A74-1E3D-4A79-A3AE-CBDFE890DABA}" type="datetimeFigureOut">
              <a:rPr lang="en-US" smtClean="0"/>
              <a:t>9/25/2013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66080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C9A74-1E3D-4A79-A3AE-CBDFE890DABA}" type="datetimeFigureOut">
              <a:rPr lang="en-US" smtClean="0"/>
              <a:t>9/25/2013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130888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C9A74-1E3D-4A79-A3AE-CBDFE890DABA}" type="datetimeFigureOut">
              <a:rPr lang="en-US" smtClean="0"/>
              <a:t>9/25/2013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304858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46000">
              <a:schemeClr val="accent1">
                <a:tint val="44500"/>
                <a:satMod val="160000"/>
              </a:schemeClr>
            </a:gs>
            <a:gs pos="73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C9A74-1E3D-4A79-A3AE-CBDFE890DABA}" type="datetimeFigureOut">
              <a:rPr lang="en-US" smtClean="0"/>
              <a:t>9/25/2013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D1488-F0C9-4B24-869B-C1A641FD6ECB}" type="slidenum">
              <a:rPr lang="en-US" smtClean="0"/>
              <a:t>‹#›</a:t>
            </a:fld>
            <a:endParaRPr lang="en-US" dirty="0"/>
          </a:p>
        </p:txBody>
      </p:sp>
    </p:spTree>
    <p:extLst>
      <p:ext uri="{BB962C8B-B14F-4D97-AF65-F5344CB8AC3E}">
        <p14:creationId xmlns:p14="http://schemas.microsoft.com/office/powerpoint/2010/main" val="1660412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a:bodyPr>
          <a:lstStyle/>
          <a:p>
            <a:r>
              <a:rPr lang="en-US" sz="4800" dirty="0" smtClean="0"/>
              <a:t>The American Enlightenment</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639" y="2504941"/>
            <a:ext cx="7315200" cy="3209544"/>
          </a:xfrm>
          <a:prstGeom prst="rect">
            <a:avLst/>
          </a:prstGeom>
        </p:spPr>
      </p:pic>
    </p:spTree>
    <p:extLst>
      <p:ext uri="{BB962C8B-B14F-4D97-AF65-F5344CB8AC3E}">
        <p14:creationId xmlns:p14="http://schemas.microsoft.com/office/powerpoint/2010/main" val="930888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John Locke on the </a:t>
            </a:r>
            <a:r>
              <a:rPr lang="en-US" b="1" dirty="0">
                <a:solidFill>
                  <a:srgbClr val="C00000"/>
                </a:solidFill>
              </a:rPr>
              <a:t>R</a:t>
            </a:r>
            <a:r>
              <a:rPr lang="en-US" b="1" dirty="0" smtClean="0">
                <a:solidFill>
                  <a:srgbClr val="C00000"/>
                </a:solidFill>
              </a:rPr>
              <a:t>ight of Revolution</a:t>
            </a:r>
            <a:endParaRPr lang="en-US" b="1" dirty="0">
              <a:solidFill>
                <a:srgbClr val="C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362200"/>
            <a:ext cx="2643188" cy="2773394"/>
          </a:xfrm>
          <a:prstGeom prst="rect">
            <a:avLst/>
          </a:prstGeom>
        </p:spPr>
      </p:pic>
      <p:sp>
        <p:nvSpPr>
          <p:cNvPr id="4" name="TextBox 3"/>
          <p:cNvSpPr txBox="1"/>
          <p:nvPr/>
        </p:nvSpPr>
        <p:spPr>
          <a:xfrm>
            <a:off x="762000" y="6084332"/>
            <a:ext cx="7620000" cy="338554"/>
          </a:xfrm>
          <a:prstGeom prst="rect">
            <a:avLst/>
          </a:prstGeom>
          <a:noFill/>
        </p:spPr>
        <p:txBody>
          <a:bodyPr wrap="square" rtlCol="0">
            <a:spAutoFit/>
          </a:bodyPr>
          <a:lstStyle/>
          <a:p>
            <a:r>
              <a:rPr lang="en-US" sz="1600" i="1" dirty="0"/>
              <a:t>Second </a:t>
            </a:r>
            <a:r>
              <a:rPr lang="en-US" sz="1600" i="1" dirty="0" smtClean="0"/>
              <a:t>Treatise of Government </a:t>
            </a:r>
            <a:r>
              <a:rPr lang="en-US" sz="1600" dirty="0" smtClean="0"/>
              <a:t>(1690), §§149</a:t>
            </a:r>
            <a:r>
              <a:rPr lang="en-US" sz="1600" dirty="0"/>
              <a:t>, 155, 168, </a:t>
            </a:r>
            <a:r>
              <a:rPr lang="en-US" sz="1600" dirty="0" smtClean="0"/>
              <a:t>207-10</a:t>
            </a:r>
            <a:r>
              <a:rPr lang="en-US" sz="1600" dirty="0"/>
              <a:t>, </a:t>
            </a:r>
            <a:r>
              <a:rPr lang="en-US" sz="1600" dirty="0" smtClean="0"/>
              <a:t>220-31</a:t>
            </a:r>
            <a:r>
              <a:rPr lang="en-US" sz="1600" dirty="0"/>
              <a:t>, </a:t>
            </a:r>
            <a:r>
              <a:rPr lang="en-US" sz="1600" dirty="0" smtClean="0"/>
              <a:t>240-43</a:t>
            </a:r>
            <a:endParaRPr lang="en-US" sz="1600" dirty="0"/>
          </a:p>
        </p:txBody>
      </p:sp>
      <p:sp>
        <p:nvSpPr>
          <p:cNvPr id="5" name="TextBox 4"/>
          <p:cNvSpPr txBox="1"/>
          <p:nvPr/>
        </p:nvSpPr>
        <p:spPr>
          <a:xfrm>
            <a:off x="457200" y="1371600"/>
            <a:ext cx="5181600" cy="4401205"/>
          </a:xfrm>
          <a:prstGeom prst="rect">
            <a:avLst/>
          </a:prstGeom>
          <a:noFill/>
        </p:spPr>
        <p:txBody>
          <a:bodyPr wrap="square" rtlCol="0">
            <a:spAutoFit/>
          </a:bodyPr>
          <a:lstStyle/>
          <a:p>
            <a:r>
              <a:rPr lang="en-US" sz="2000" dirty="0" smtClean="0"/>
              <a:t>“</a:t>
            </a:r>
            <a:r>
              <a:rPr lang="en-US" sz="2000" dirty="0" err="1" smtClean="0"/>
              <a:t>Whensoever</a:t>
            </a:r>
            <a:r>
              <a:rPr lang="en-US" sz="2000" dirty="0" smtClean="0"/>
              <a:t> </a:t>
            </a:r>
            <a:r>
              <a:rPr lang="en-US" sz="2000" dirty="0"/>
              <a:t>therefore the </a:t>
            </a:r>
            <a:r>
              <a:rPr lang="en-US" sz="2000" i="1" dirty="0"/>
              <a:t>Legislative</a:t>
            </a:r>
            <a:r>
              <a:rPr lang="en-US" sz="2000" dirty="0"/>
              <a:t> shall transgress this fundamental Rule of Society; and either by Ambition, Fear, Folly or Corruption, </a:t>
            </a:r>
            <a:r>
              <a:rPr lang="en-US" sz="2000" i="1" dirty="0"/>
              <a:t>endeavour</a:t>
            </a:r>
            <a:r>
              <a:rPr lang="en-US" sz="2000" i="1" dirty="0"/>
              <a:t> to grasp</a:t>
            </a:r>
            <a:r>
              <a:rPr lang="en-US" sz="2000" dirty="0"/>
              <a:t> themselves, </a:t>
            </a:r>
            <a:r>
              <a:rPr lang="en-US" sz="2000" i="1" dirty="0"/>
              <a:t>or put into the hands of any other an Absolute Power</a:t>
            </a:r>
            <a:r>
              <a:rPr lang="en-US" sz="2000" dirty="0"/>
              <a:t> over the Lives, Liberties, and Estates of the People; By this breach of Trust they </a:t>
            </a:r>
            <a:r>
              <a:rPr lang="en-US" sz="2000" i="1" dirty="0"/>
              <a:t>forfeit the Power,</a:t>
            </a:r>
            <a:r>
              <a:rPr lang="en-US" sz="2000" dirty="0"/>
              <a:t> the People had put into their hands, for quite contrary ends, and it devolves to the People, who have a Right to resume their original Liberty, and, by the Establishment of a new Legislative (such as they shall think fit) provide for their own Safety and Security, which is the end for which they are in Society</a:t>
            </a:r>
            <a:r>
              <a:rPr lang="en-US" sz="2000" dirty="0" smtClean="0"/>
              <a:t>.”</a:t>
            </a:r>
            <a:endParaRPr lang="en-US" sz="2000" dirty="0"/>
          </a:p>
        </p:txBody>
      </p:sp>
    </p:spTree>
    <p:extLst>
      <p:ext uri="{BB962C8B-B14F-4D97-AF65-F5344CB8AC3E}">
        <p14:creationId xmlns:p14="http://schemas.microsoft.com/office/powerpoint/2010/main" val="3295409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Autofit/>
          </a:bodyPr>
          <a:lstStyle/>
          <a:p>
            <a:pPr algn="l"/>
            <a:r>
              <a:rPr lang="en-US" sz="2800" i="1" dirty="0"/>
              <a:t>Fourteen Guiding Principles of the American Revolution</a:t>
            </a:r>
            <a:r>
              <a:rPr lang="en-US" sz="1800" b="1" i="1" dirty="0"/>
              <a:t/>
            </a:r>
            <a:br>
              <a:rPr lang="en-US" sz="1800" b="1" i="1" dirty="0"/>
            </a:br>
            <a:r>
              <a:rPr lang="en-US" sz="1800" dirty="0"/>
              <a:t> </a:t>
            </a:r>
            <a:br>
              <a:rPr lang="en-US" sz="1800" dirty="0"/>
            </a:br>
            <a:r>
              <a:rPr lang="en-US" sz="2000" dirty="0" smtClean="0"/>
              <a:t>1.</a:t>
            </a:r>
            <a:r>
              <a:rPr lang="en-US" sz="2000" dirty="0"/>
              <a:t> </a:t>
            </a:r>
            <a:r>
              <a:rPr lang="en-US" sz="2000" dirty="0" smtClean="0"/>
              <a:t> Individuals </a:t>
            </a:r>
            <a:r>
              <a:rPr lang="en-US" sz="2000" dirty="0"/>
              <a:t>have </a:t>
            </a:r>
            <a:r>
              <a:rPr lang="en-US" sz="2000" dirty="0">
                <a:solidFill>
                  <a:srgbClr val="C00000"/>
                </a:solidFill>
              </a:rPr>
              <a:t>FREE WILL</a:t>
            </a:r>
            <a:r>
              <a:rPr lang="en-US" sz="2000" dirty="0"/>
              <a:t>.</a:t>
            </a:r>
            <a:br>
              <a:rPr lang="en-US" sz="2000" dirty="0"/>
            </a:br>
            <a:r>
              <a:rPr lang="en-US" sz="2000" dirty="0"/>
              <a:t>2</a:t>
            </a:r>
            <a:r>
              <a:rPr lang="en-US" sz="2000" dirty="0" smtClean="0"/>
              <a:t>.  Individuals </a:t>
            </a:r>
            <a:r>
              <a:rPr lang="en-US" sz="2000" dirty="0"/>
              <a:t>possess and live by </a:t>
            </a:r>
            <a:r>
              <a:rPr lang="en-US" sz="2000" dirty="0">
                <a:solidFill>
                  <a:srgbClr val="C00000"/>
                </a:solidFill>
              </a:rPr>
              <a:t>REASON</a:t>
            </a:r>
            <a:r>
              <a:rPr lang="en-US" sz="2000" dirty="0"/>
              <a:t>.</a:t>
            </a:r>
            <a:br>
              <a:rPr lang="en-US" sz="2000" dirty="0"/>
            </a:br>
            <a:r>
              <a:rPr lang="en-US" sz="2000" dirty="0" smtClean="0"/>
              <a:t>3.  We </a:t>
            </a:r>
            <a:r>
              <a:rPr lang="en-US" sz="2000" dirty="0"/>
              <a:t>are, and need to be, governed by the </a:t>
            </a:r>
            <a:r>
              <a:rPr lang="en-US" sz="2000" dirty="0">
                <a:solidFill>
                  <a:srgbClr val="C00000"/>
                </a:solidFill>
              </a:rPr>
              <a:t>RULE OF LAW</a:t>
            </a:r>
            <a:r>
              <a:rPr lang="en-US" sz="2000" dirty="0"/>
              <a:t>.</a:t>
            </a:r>
            <a:br>
              <a:rPr lang="en-US" sz="2000" dirty="0"/>
            </a:br>
            <a:r>
              <a:rPr lang="en-US" sz="2000" dirty="0"/>
              <a:t>4</a:t>
            </a:r>
            <a:r>
              <a:rPr lang="en-US" sz="2000" dirty="0" smtClean="0"/>
              <a:t>.  We </a:t>
            </a:r>
            <a:r>
              <a:rPr lang="en-US" sz="2000" dirty="0"/>
              <a:t>should seek </a:t>
            </a:r>
            <a:r>
              <a:rPr lang="en-US" sz="2000" dirty="0">
                <a:solidFill>
                  <a:srgbClr val="C00000"/>
                </a:solidFill>
              </a:rPr>
              <a:t>HAPPINESS</a:t>
            </a:r>
            <a:r>
              <a:rPr lang="en-US" sz="2000" dirty="0"/>
              <a:t>. </a:t>
            </a:r>
            <a:br>
              <a:rPr lang="en-US" sz="2000" dirty="0"/>
            </a:br>
            <a:r>
              <a:rPr lang="en-US" sz="2000" dirty="0"/>
              <a:t>5</a:t>
            </a:r>
            <a:r>
              <a:rPr lang="en-US" sz="2000" dirty="0" smtClean="0"/>
              <a:t>.  We </a:t>
            </a:r>
            <a:r>
              <a:rPr lang="en-US" sz="2000" dirty="0"/>
              <a:t>should seek our own </a:t>
            </a:r>
            <a:r>
              <a:rPr lang="en-US" sz="2000" dirty="0" smtClean="0">
                <a:solidFill>
                  <a:srgbClr val="C00000"/>
                </a:solidFill>
              </a:rPr>
              <a:t>PROSPERITY</a:t>
            </a:r>
            <a:r>
              <a:rPr lang="en-US" sz="2000" dirty="0" smtClean="0"/>
              <a:t>.  </a:t>
            </a:r>
            <a:r>
              <a:rPr lang="en-US" sz="2000" dirty="0"/>
              <a:t/>
            </a:r>
            <a:br>
              <a:rPr lang="en-US" sz="2000" dirty="0"/>
            </a:br>
            <a:r>
              <a:rPr lang="en-US" sz="2000" dirty="0"/>
              <a:t>6</a:t>
            </a:r>
            <a:r>
              <a:rPr lang="en-US" sz="2000" dirty="0" smtClean="0"/>
              <a:t>.  Men </a:t>
            </a:r>
            <a:r>
              <a:rPr lang="en-US" sz="2000" dirty="0"/>
              <a:t>are created </a:t>
            </a:r>
            <a:r>
              <a:rPr lang="en-US" sz="2000" dirty="0">
                <a:solidFill>
                  <a:srgbClr val="C00000"/>
                </a:solidFill>
              </a:rPr>
              <a:t>EQUAL</a:t>
            </a:r>
            <a:r>
              <a:rPr lang="en-US" sz="2000" dirty="0"/>
              <a:t>.</a:t>
            </a:r>
            <a:br>
              <a:rPr lang="en-US" sz="2000" dirty="0"/>
            </a:br>
            <a:r>
              <a:rPr lang="en-US" sz="2000" dirty="0"/>
              <a:t>7</a:t>
            </a:r>
            <a:r>
              <a:rPr lang="en-US" sz="2000" dirty="0" smtClean="0"/>
              <a:t>.  The </a:t>
            </a:r>
            <a:r>
              <a:rPr lang="en-US" sz="2000" dirty="0">
                <a:solidFill>
                  <a:srgbClr val="C00000"/>
                </a:solidFill>
              </a:rPr>
              <a:t>INDIVIDUAL</a:t>
            </a:r>
            <a:r>
              <a:rPr lang="en-US" sz="2000" dirty="0"/>
              <a:t> is </a:t>
            </a:r>
            <a:r>
              <a:rPr lang="en-US" sz="2000" dirty="0">
                <a:solidFill>
                  <a:srgbClr val="C00000"/>
                </a:solidFill>
              </a:rPr>
              <a:t>SOVEREIGN</a:t>
            </a:r>
            <a:r>
              <a:rPr lang="en-US" sz="2000" dirty="0"/>
              <a:t>.</a:t>
            </a:r>
            <a:br>
              <a:rPr lang="en-US" sz="2000" dirty="0"/>
            </a:br>
            <a:r>
              <a:rPr lang="en-US" sz="2000" dirty="0"/>
              <a:t>8</a:t>
            </a:r>
            <a:r>
              <a:rPr lang="en-US" sz="2000" dirty="0" smtClean="0"/>
              <a:t>.  Men </a:t>
            </a:r>
            <a:r>
              <a:rPr lang="en-US" sz="2000" dirty="0"/>
              <a:t>should </a:t>
            </a:r>
            <a:r>
              <a:rPr lang="en-US" sz="2000" dirty="0">
                <a:solidFill>
                  <a:srgbClr val="C00000"/>
                </a:solidFill>
              </a:rPr>
              <a:t>CONSENT</a:t>
            </a:r>
            <a:r>
              <a:rPr lang="en-US" sz="2000" dirty="0"/>
              <a:t> to be governed.</a:t>
            </a:r>
            <a:br>
              <a:rPr lang="en-US" sz="2000" dirty="0"/>
            </a:br>
            <a:r>
              <a:rPr lang="en-US" sz="2000" dirty="0"/>
              <a:t>9</a:t>
            </a:r>
            <a:r>
              <a:rPr lang="en-US" sz="2000" dirty="0" smtClean="0"/>
              <a:t>.  Self-preservation </a:t>
            </a:r>
            <a:r>
              <a:rPr lang="en-US" sz="2000" dirty="0"/>
              <a:t>means produce </a:t>
            </a:r>
            <a:r>
              <a:rPr lang="en-US" sz="2000" dirty="0">
                <a:solidFill>
                  <a:srgbClr val="C00000"/>
                </a:solidFill>
              </a:rPr>
              <a:t>PROPERTY</a:t>
            </a:r>
            <a:r>
              <a:rPr lang="en-US" sz="2000" dirty="0"/>
              <a:t>.</a:t>
            </a:r>
            <a:br>
              <a:rPr lang="en-US" sz="2000" dirty="0"/>
            </a:br>
            <a:r>
              <a:rPr lang="en-US" sz="2000" dirty="0"/>
              <a:t>10</a:t>
            </a:r>
            <a:r>
              <a:rPr lang="en-US" sz="2000" dirty="0" smtClean="0"/>
              <a:t>. Men </a:t>
            </a:r>
            <a:r>
              <a:rPr lang="en-US" sz="2000" dirty="0"/>
              <a:t>must live in </a:t>
            </a:r>
            <a:r>
              <a:rPr lang="en-US" sz="2000" dirty="0">
                <a:solidFill>
                  <a:srgbClr val="C00000"/>
                </a:solidFill>
              </a:rPr>
              <a:t>LIBERTY</a:t>
            </a:r>
            <a:r>
              <a:rPr lang="en-US" sz="2000" dirty="0"/>
              <a:t>. </a:t>
            </a:r>
            <a:br>
              <a:rPr lang="en-US" sz="2000" dirty="0"/>
            </a:br>
            <a:r>
              <a:rPr lang="en-US" sz="2000" dirty="0"/>
              <a:t>11</a:t>
            </a:r>
            <a:r>
              <a:rPr lang="en-US" sz="2000" dirty="0" smtClean="0"/>
              <a:t>. Individuals </a:t>
            </a:r>
            <a:r>
              <a:rPr lang="en-US" sz="2000" dirty="0"/>
              <a:t>have </a:t>
            </a:r>
            <a:r>
              <a:rPr lang="en-US" sz="2000" dirty="0">
                <a:solidFill>
                  <a:srgbClr val="C00000"/>
                </a:solidFill>
              </a:rPr>
              <a:t>RIGHTS</a:t>
            </a:r>
            <a:r>
              <a:rPr lang="en-US" sz="2000" dirty="0"/>
              <a:t> to freedom from force.</a:t>
            </a:r>
            <a:br>
              <a:rPr lang="en-US" sz="2000" dirty="0"/>
            </a:br>
            <a:r>
              <a:rPr lang="en-US" sz="2000" dirty="0"/>
              <a:t>12</a:t>
            </a:r>
            <a:r>
              <a:rPr lang="en-US" sz="2000" dirty="0" smtClean="0"/>
              <a:t>. There </a:t>
            </a:r>
            <a:r>
              <a:rPr lang="en-US" sz="2000" dirty="0"/>
              <a:t>must be </a:t>
            </a:r>
            <a:r>
              <a:rPr lang="en-US" sz="2000" dirty="0">
                <a:solidFill>
                  <a:srgbClr val="C00000"/>
                </a:solidFill>
              </a:rPr>
              <a:t>SEPARATION OF CHURCH AND STATE</a:t>
            </a:r>
            <a:r>
              <a:rPr lang="en-US" sz="2000" dirty="0"/>
              <a:t>.</a:t>
            </a:r>
            <a:br>
              <a:rPr lang="en-US" sz="2000" dirty="0"/>
            </a:br>
            <a:r>
              <a:rPr lang="en-US" sz="2000" dirty="0"/>
              <a:t>13</a:t>
            </a:r>
            <a:r>
              <a:rPr lang="en-US" sz="2000" dirty="0" smtClean="0"/>
              <a:t>. There </a:t>
            </a:r>
            <a:r>
              <a:rPr lang="en-US" sz="2000" dirty="0"/>
              <a:t>must be </a:t>
            </a:r>
            <a:r>
              <a:rPr lang="en-US" sz="2000" dirty="0">
                <a:solidFill>
                  <a:srgbClr val="C00000"/>
                </a:solidFill>
              </a:rPr>
              <a:t>SEPARATION OF POWERS </a:t>
            </a:r>
            <a:r>
              <a:rPr lang="en-US" sz="2000" dirty="0"/>
              <a:t>of government.</a:t>
            </a:r>
            <a:br>
              <a:rPr lang="en-US" sz="2000" dirty="0"/>
            </a:br>
            <a:r>
              <a:rPr lang="en-US" sz="2000" dirty="0"/>
              <a:t>14</a:t>
            </a:r>
            <a:r>
              <a:rPr lang="en-US" sz="2000" dirty="0" smtClean="0"/>
              <a:t>. Men </a:t>
            </a:r>
            <a:r>
              <a:rPr lang="en-US" sz="2000" dirty="0"/>
              <a:t>have the </a:t>
            </a:r>
            <a:r>
              <a:rPr lang="en-US" sz="2000" dirty="0">
                <a:solidFill>
                  <a:srgbClr val="C00000"/>
                </a:solidFill>
              </a:rPr>
              <a:t>RIGHT TO RESIST </a:t>
            </a:r>
            <a:r>
              <a:rPr lang="en-US" sz="2000" dirty="0"/>
              <a:t>tyranny.</a:t>
            </a:r>
            <a:r>
              <a:rPr lang="en-US" sz="1800" dirty="0"/>
              <a:t/>
            </a:r>
            <a:br>
              <a:rPr lang="en-US" sz="1800" dirty="0"/>
            </a:br>
            <a:r>
              <a:rPr lang="en-US" sz="1800" dirty="0"/>
              <a:t> </a:t>
            </a:r>
            <a:r>
              <a:rPr lang="en-US" sz="1400" dirty="0"/>
              <a:t/>
            </a:r>
            <a:br>
              <a:rPr lang="en-US" sz="1400" dirty="0"/>
            </a:br>
            <a:r>
              <a:rPr lang="en-US" sz="1400" dirty="0"/>
              <a:t>[Source:  </a:t>
            </a:r>
            <a:r>
              <a:rPr lang="en-US" sz="1400" i="1" dirty="0"/>
              <a:t>The Blackwell Encyclopedia of the American Revolution</a:t>
            </a:r>
            <a:r>
              <a:rPr lang="en-US" sz="1400" dirty="0"/>
              <a:t>,</a:t>
            </a:r>
            <a:r>
              <a:rPr lang="en-US" sz="1400" i="1" dirty="0"/>
              <a:t> </a:t>
            </a:r>
            <a:r>
              <a:rPr lang="en-US" sz="1400" dirty="0"/>
              <a:t>1991.] </a:t>
            </a:r>
            <a:endParaRPr lang="en-US" sz="1400" dirty="0"/>
          </a:p>
        </p:txBody>
      </p:sp>
    </p:spTree>
    <p:extLst>
      <p:ext uri="{BB962C8B-B14F-4D97-AF65-F5344CB8AC3E}">
        <p14:creationId xmlns:p14="http://schemas.microsoft.com/office/powerpoint/2010/main" val="329540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043" y="0"/>
            <a:ext cx="6515914" cy="6858000"/>
          </a:xfrm>
          <a:prstGeom prst="rect">
            <a:avLst/>
          </a:prstGeom>
        </p:spPr>
      </p:pic>
    </p:spTree>
    <p:extLst>
      <p:ext uri="{BB962C8B-B14F-4D97-AF65-F5344CB8AC3E}">
        <p14:creationId xmlns:p14="http://schemas.microsoft.com/office/powerpoint/2010/main" val="3295409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29540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868362"/>
          </a:xfrm>
        </p:spPr>
        <p:txBody>
          <a:bodyPr/>
          <a:lstStyle/>
          <a:p>
            <a:pPr algn="l"/>
            <a:r>
              <a:rPr lang="en-US" dirty="0" smtClean="0"/>
              <a:t>Back in </a:t>
            </a:r>
            <a:r>
              <a:rPr lang="en-US" dirty="0" smtClean="0">
                <a:solidFill>
                  <a:srgbClr val="C00000"/>
                </a:solidFill>
              </a:rPr>
              <a:t>England</a:t>
            </a:r>
            <a:r>
              <a:rPr lang="en-US" dirty="0" smtClean="0"/>
              <a:t>:</a:t>
            </a:r>
            <a:endParaRPr lang="en-US" dirty="0"/>
          </a:p>
        </p:txBody>
      </p:sp>
      <p:sp>
        <p:nvSpPr>
          <p:cNvPr id="3" name="TextBox 2"/>
          <p:cNvSpPr txBox="1"/>
          <p:nvPr/>
        </p:nvSpPr>
        <p:spPr>
          <a:xfrm>
            <a:off x="457200" y="1828799"/>
            <a:ext cx="3886200" cy="3170099"/>
          </a:xfrm>
          <a:prstGeom prst="rect">
            <a:avLst/>
          </a:prstGeom>
          <a:noFill/>
        </p:spPr>
        <p:txBody>
          <a:bodyPr wrap="square" rtlCol="0">
            <a:spAutoFit/>
          </a:bodyPr>
          <a:lstStyle/>
          <a:p>
            <a:r>
              <a:rPr lang="en-US" sz="4000" dirty="0"/>
              <a:t>"I will make them conform, or I will harry them out of the land." </a:t>
            </a:r>
            <a:endParaRPr lang="en-US" sz="4000" dirty="0" smtClean="0"/>
          </a:p>
          <a:p>
            <a:r>
              <a:rPr lang="en-US" sz="4000" dirty="0" smtClean="0">
                <a:solidFill>
                  <a:srgbClr val="C00000"/>
                </a:solidFill>
              </a:rPr>
              <a:t>King James</a:t>
            </a:r>
            <a:r>
              <a:rPr lang="en-US" sz="4000" dirty="0" smtClean="0"/>
              <a:t>, 1604</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305059"/>
            <a:ext cx="3927784" cy="5029200"/>
          </a:xfrm>
          <a:prstGeom prst="rect">
            <a:avLst/>
          </a:prstGeom>
        </p:spPr>
      </p:pic>
    </p:spTree>
    <p:extLst>
      <p:ext uri="{BB962C8B-B14F-4D97-AF65-F5344CB8AC3E}">
        <p14:creationId xmlns:p14="http://schemas.microsoft.com/office/powerpoint/2010/main" val="329540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318418"/>
            <a:ext cx="4191000" cy="4396581"/>
          </a:xfrm>
        </p:spPr>
        <p:txBody>
          <a:bodyPr>
            <a:normAutofit fontScale="90000"/>
          </a:bodyPr>
          <a:lstStyle/>
          <a:p>
            <a:r>
              <a:rPr lang="en-US" dirty="0" smtClean="0">
                <a:solidFill>
                  <a:srgbClr val="C00000"/>
                </a:solidFill>
              </a:rPr>
              <a:t>Peter Stuyvesant</a:t>
            </a:r>
            <a:r>
              <a:rPr lang="en-US" dirty="0" smtClean="0"/>
              <a:t>, Governor of New Netherlands.</a:t>
            </a:r>
            <a:br>
              <a:rPr lang="en-US" dirty="0" smtClean="0"/>
            </a:br>
            <a:r>
              <a:rPr lang="en-US" dirty="0" smtClean="0"/>
              <a:t/>
            </a:r>
            <a:br>
              <a:rPr lang="en-US" dirty="0" smtClean="0"/>
            </a:br>
            <a:r>
              <a:rPr lang="en-US" dirty="0" smtClean="0"/>
              <a:t>Some Jews arrive in</a:t>
            </a:r>
            <a:br>
              <a:rPr lang="en-US" dirty="0" smtClean="0"/>
            </a:br>
            <a:r>
              <a:rPr lang="en-US" dirty="0" smtClean="0"/>
              <a:t>1654 ...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295400"/>
            <a:ext cx="3649188" cy="4495800"/>
          </a:xfrm>
          <a:prstGeom prst="rect">
            <a:avLst/>
          </a:prstGeom>
        </p:spPr>
      </p:pic>
    </p:spTree>
    <p:extLst>
      <p:ext uri="{BB962C8B-B14F-4D97-AF65-F5344CB8AC3E}">
        <p14:creationId xmlns:p14="http://schemas.microsoft.com/office/powerpoint/2010/main" val="329540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541840"/>
          </a:xfrm>
        </p:spPr>
        <p:txBody>
          <a:bodyPr>
            <a:normAutofit/>
          </a:bodyPr>
          <a:lstStyle/>
          <a:p>
            <a:r>
              <a:rPr lang="en-US" sz="4000" dirty="0">
                <a:solidFill>
                  <a:srgbClr val="C00000"/>
                </a:solidFill>
              </a:rPr>
              <a:t>W</a:t>
            </a:r>
            <a:r>
              <a:rPr lang="en-US" sz="4000" dirty="0" smtClean="0">
                <a:solidFill>
                  <a:srgbClr val="C00000"/>
                </a:solidFill>
              </a:rPr>
              <a:t>itchcraft</a:t>
            </a:r>
            <a:r>
              <a:rPr lang="en-US" sz="4000" dirty="0" smtClean="0"/>
              <a:t> </a:t>
            </a:r>
            <a:r>
              <a:rPr lang="en-US" sz="4000" dirty="0"/>
              <a:t>trials in Salem, </a:t>
            </a:r>
            <a:r>
              <a:rPr lang="en-US" sz="4000" dirty="0" smtClean="0"/>
              <a:t>Mass., </a:t>
            </a:r>
            <a:r>
              <a:rPr lang="en-US" sz="4000" dirty="0"/>
              <a:t>1692-1693 </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816478"/>
            <a:ext cx="7924800" cy="4827210"/>
          </a:xfrm>
          <a:prstGeom prst="rect">
            <a:avLst/>
          </a:prstGeom>
        </p:spPr>
      </p:pic>
    </p:spTree>
    <p:extLst>
      <p:ext uri="{BB962C8B-B14F-4D97-AF65-F5344CB8AC3E}">
        <p14:creationId xmlns:p14="http://schemas.microsoft.com/office/powerpoint/2010/main" val="329540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3886200" cy="1676400"/>
          </a:xfrm>
        </p:spPr>
        <p:txBody>
          <a:bodyPr>
            <a:normAutofit/>
          </a:bodyPr>
          <a:lstStyle/>
          <a:p>
            <a:r>
              <a:rPr lang="en-US" dirty="0" smtClean="0">
                <a:solidFill>
                  <a:srgbClr val="C00000"/>
                </a:solidFill>
              </a:rPr>
              <a:t>John Zenger’s trial</a:t>
            </a:r>
            <a:r>
              <a:rPr lang="en-US" dirty="0" smtClean="0"/>
              <a:t>, 1733</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28600"/>
            <a:ext cx="4048125" cy="6096000"/>
          </a:xfrm>
          <a:prstGeom prst="rect">
            <a:avLst/>
          </a:prstGeom>
        </p:spPr>
      </p:pic>
      <p:sp>
        <p:nvSpPr>
          <p:cNvPr id="5" name="TextBox 4"/>
          <p:cNvSpPr txBox="1"/>
          <p:nvPr/>
        </p:nvSpPr>
        <p:spPr>
          <a:xfrm>
            <a:off x="533400" y="3124200"/>
            <a:ext cx="3505200" cy="2677656"/>
          </a:xfrm>
          <a:prstGeom prst="rect">
            <a:avLst/>
          </a:prstGeom>
          <a:noFill/>
        </p:spPr>
        <p:txBody>
          <a:bodyPr wrap="square" rtlCol="0">
            <a:spAutoFit/>
          </a:bodyPr>
          <a:lstStyle/>
          <a:p>
            <a:r>
              <a:rPr lang="en-US" sz="2800" dirty="0" smtClean="0"/>
              <a:t>“A </a:t>
            </a:r>
            <a:r>
              <a:rPr lang="en-US" sz="2800" dirty="0"/>
              <a:t>statement, even if defamatory, is not libelous if it can be </a:t>
            </a:r>
            <a:r>
              <a:rPr lang="en-US" sz="2800" dirty="0" smtClean="0"/>
              <a:t>proved.”  The verdict affirmed </a:t>
            </a:r>
            <a:r>
              <a:rPr lang="en-US" sz="2800" dirty="0"/>
              <a:t>freedom of the press in </a:t>
            </a:r>
            <a:r>
              <a:rPr lang="en-US" sz="2800" dirty="0" smtClean="0"/>
              <a:t>America. </a:t>
            </a:r>
            <a:endParaRPr lang="en-US" sz="2800" dirty="0"/>
          </a:p>
        </p:txBody>
      </p:sp>
    </p:spTree>
    <p:extLst>
      <p:ext uri="{BB962C8B-B14F-4D97-AF65-F5344CB8AC3E}">
        <p14:creationId xmlns:p14="http://schemas.microsoft.com/office/powerpoint/2010/main" val="329540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Benjamin Franklin as </a:t>
            </a:r>
            <a:r>
              <a:rPr lang="en-US" dirty="0" smtClean="0">
                <a:solidFill>
                  <a:srgbClr val="C00000"/>
                </a:solidFill>
              </a:rPr>
              <a:t>scientist</a:t>
            </a:r>
            <a:endParaRPr lang="en-US"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592" y="1752600"/>
            <a:ext cx="5072062" cy="4368110"/>
          </a:xfrm>
          <a:prstGeom prst="rect">
            <a:avLst/>
          </a:prstGeom>
        </p:spPr>
      </p:pic>
    </p:spTree>
    <p:extLst>
      <p:ext uri="{BB962C8B-B14F-4D97-AF65-F5344CB8AC3E}">
        <p14:creationId xmlns:p14="http://schemas.microsoft.com/office/powerpoint/2010/main" val="3815257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5410200" cy="1143000"/>
          </a:xfrm>
        </p:spPr>
        <p:txBody>
          <a:bodyPr/>
          <a:lstStyle/>
          <a:p>
            <a:r>
              <a:rPr lang="en-US" dirty="0" smtClean="0"/>
              <a:t>The status of </a:t>
            </a:r>
            <a:r>
              <a:rPr lang="en-US" dirty="0" smtClean="0">
                <a:solidFill>
                  <a:srgbClr val="C00000"/>
                </a:solidFill>
              </a:rPr>
              <a:t>women</a:t>
            </a:r>
            <a:r>
              <a:rPr lang="en-US" dirty="0" smtClean="0"/>
              <a:t>?</a:t>
            </a:r>
            <a:endParaRPr lang="en-US" dirty="0"/>
          </a:p>
        </p:txBody>
      </p:sp>
      <p:sp>
        <p:nvSpPr>
          <p:cNvPr id="3" name="TextBox 2"/>
          <p:cNvSpPr txBox="1"/>
          <p:nvPr/>
        </p:nvSpPr>
        <p:spPr>
          <a:xfrm>
            <a:off x="381000" y="1447800"/>
            <a:ext cx="4724400" cy="5047536"/>
          </a:xfrm>
          <a:prstGeom prst="rect">
            <a:avLst/>
          </a:prstGeom>
          <a:noFill/>
        </p:spPr>
        <p:txBody>
          <a:bodyPr wrap="square" rtlCol="0">
            <a:spAutoFit/>
          </a:bodyPr>
          <a:lstStyle/>
          <a:p>
            <a:r>
              <a:rPr lang="en-US" sz="2800" dirty="0" smtClean="0"/>
              <a:t>Jefferson on the Indian tribes: </a:t>
            </a:r>
          </a:p>
          <a:p>
            <a:endParaRPr lang="en-US" sz="1400" dirty="0" smtClean="0"/>
          </a:p>
          <a:p>
            <a:r>
              <a:rPr lang="en-US" sz="2800" dirty="0" smtClean="0"/>
              <a:t>“</a:t>
            </a:r>
            <a:r>
              <a:rPr lang="en-US" sz="2800" dirty="0"/>
              <a:t>The women are submitted to unjust drudgery. This I believe is the case with every barbarous people. With such, force is law. The stronger sex therefore imposes on the weaker. It is civilization alone which replaces women in the enjoyment of their natural equality</a:t>
            </a:r>
            <a:r>
              <a:rPr lang="en-US" sz="2800" dirty="0" smtClean="0"/>
              <a: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981200"/>
            <a:ext cx="3200400" cy="3657600"/>
          </a:xfrm>
          <a:prstGeom prst="rect">
            <a:avLst/>
          </a:prstGeom>
        </p:spPr>
      </p:pic>
    </p:spTree>
    <p:extLst>
      <p:ext uri="{BB962C8B-B14F-4D97-AF65-F5344CB8AC3E}">
        <p14:creationId xmlns:p14="http://schemas.microsoft.com/office/powerpoint/2010/main" val="329540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normAutofit/>
          </a:bodyPr>
          <a:lstStyle/>
          <a:p>
            <a:r>
              <a:rPr lang="en-US" sz="4000" dirty="0" smtClean="0"/>
              <a:t>The </a:t>
            </a:r>
            <a:r>
              <a:rPr lang="en-US" sz="4000" dirty="0"/>
              <a:t>first antislavery society in </a:t>
            </a:r>
            <a:r>
              <a:rPr lang="en-US" sz="4000" dirty="0" smtClean="0"/>
              <a:t>America:</a:t>
            </a:r>
            <a:r>
              <a:rPr lang="en-US" sz="4000" dirty="0"/>
              <a:t/>
            </a:r>
            <a:br>
              <a:rPr lang="en-US" sz="4000" dirty="0"/>
            </a:br>
            <a:r>
              <a:rPr lang="en-US" sz="4000" b="1" dirty="0" smtClean="0">
                <a:solidFill>
                  <a:srgbClr val="C00000"/>
                </a:solidFill>
              </a:rPr>
              <a:t>Pennsylvania </a:t>
            </a:r>
            <a:r>
              <a:rPr lang="en-US" sz="4000" b="1" dirty="0">
                <a:solidFill>
                  <a:srgbClr val="C00000"/>
                </a:solidFill>
              </a:rPr>
              <a:t>Society for Promoting the Abolition of Slavery and the Relief of Free Negroes Unlawfully Held in Bondage </a:t>
            </a:r>
            <a:r>
              <a:rPr lang="en-US" sz="4000" dirty="0"/>
              <a:t>[</a:t>
            </a:r>
            <a:r>
              <a:rPr lang="en-US" sz="4000" dirty="0" smtClean="0"/>
              <a:t>1774] </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962400"/>
            <a:ext cx="2247142" cy="260635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094" y="3962399"/>
            <a:ext cx="2343705" cy="2514601"/>
          </a:xfrm>
          <a:prstGeom prst="rect">
            <a:avLst/>
          </a:prstGeom>
        </p:spPr>
      </p:pic>
    </p:spTree>
    <p:extLst>
      <p:ext uri="{BB962C8B-B14F-4D97-AF65-F5344CB8AC3E}">
        <p14:creationId xmlns:p14="http://schemas.microsoft.com/office/powerpoint/2010/main" val="3295409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Thomas </a:t>
            </a:r>
            <a:r>
              <a:rPr lang="en-US" dirty="0" smtClean="0">
                <a:solidFill>
                  <a:srgbClr val="C00000"/>
                </a:solidFill>
              </a:rPr>
              <a:t>Jefferson</a:t>
            </a:r>
            <a:r>
              <a:rPr lang="en-US" dirty="0" smtClean="0"/>
              <a:t> and Cesare </a:t>
            </a:r>
            <a:r>
              <a:rPr lang="en-US" dirty="0" smtClean="0">
                <a:solidFill>
                  <a:srgbClr val="C00000"/>
                </a:solidFill>
              </a:rPr>
              <a:t>Beccaria</a:t>
            </a:r>
            <a:endParaRPr lang="en-US" dirty="0">
              <a:solidFill>
                <a:srgbClr val="C00000"/>
              </a:solidFill>
            </a:endParaRPr>
          </a:p>
        </p:txBody>
      </p:sp>
      <p:sp>
        <p:nvSpPr>
          <p:cNvPr id="3" name="TextBox 2"/>
          <p:cNvSpPr txBox="1"/>
          <p:nvPr/>
        </p:nvSpPr>
        <p:spPr>
          <a:xfrm>
            <a:off x="3505200" y="1524000"/>
            <a:ext cx="5181600" cy="4708981"/>
          </a:xfrm>
          <a:prstGeom prst="rect">
            <a:avLst/>
          </a:prstGeom>
          <a:noFill/>
        </p:spPr>
        <p:txBody>
          <a:bodyPr wrap="square" rtlCol="0">
            <a:spAutoFit/>
          </a:bodyPr>
          <a:lstStyle/>
          <a:p>
            <a:r>
              <a:rPr lang="en-US" sz="2400" dirty="0"/>
              <a:t>“Laws that forbid the carrying of </a:t>
            </a:r>
            <a:r>
              <a:rPr lang="en-US" sz="2400" dirty="0" smtClean="0"/>
              <a:t>arms ... disarm </a:t>
            </a:r>
            <a:r>
              <a:rPr lang="en-US" sz="2400" dirty="0"/>
              <a:t>only those who are neither inclined nor determined to commit </a:t>
            </a:r>
            <a:r>
              <a:rPr lang="en-US" sz="2400" dirty="0" smtClean="0"/>
              <a:t>crimes .... </a:t>
            </a:r>
            <a:r>
              <a:rPr lang="en-US" sz="2400" dirty="0"/>
              <a:t>Such laws make things worse for the assaulted and better for the assailants; they serve rather to encourage than to prevent homicides, for an unarmed man may be attacked with greater confidence than an armed man.” </a:t>
            </a:r>
            <a:endParaRPr lang="en-US" sz="2400" dirty="0" smtClean="0"/>
          </a:p>
          <a:p>
            <a:r>
              <a:rPr lang="en-US" sz="2000" dirty="0" smtClean="0"/>
              <a:t>(Jefferson’s </a:t>
            </a:r>
            <a:r>
              <a:rPr lang="en-US" sz="2000" dirty="0"/>
              <a:t>"Commonplace Book," 1774-1776, quoting </a:t>
            </a:r>
            <a:r>
              <a:rPr lang="en-US" sz="2000" dirty="0" smtClean="0"/>
              <a:t>Beccaria’s </a:t>
            </a:r>
            <a:r>
              <a:rPr lang="en-US" sz="2000" i="1" dirty="0" smtClean="0"/>
              <a:t>On </a:t>
            </a:r>
            <a:r>
              <a:rPr lang="en-US" sz="2000" i="1" dirty="0"/>
              <a:t>Crimes and </a:t>
            </a:r>
            <a:r>
              <a:rPr lang="en-US" sz="2000" i="1" dirty="0" smtClean="0"/>
              <a:t>Punishment</a:t>
            </a:r>
            <a:r>
              <a:rPr lang="en-US" sz="2000" dirty="0" smtClean="0"/>
              <a:t>, </a:t>
            </a:r>
            <a:r>
              <a:rPr lang="en-US" sz="2000" dirty="0"/>
              <a:t>1764)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57400"/>
            <a:ext cx="2158124" cy="3200400"/>
          </a:xfrm>
          <a:prstGeom prst="rect">
            <a:avLst/>
          </a:prstGeom>
        </p:spPr>
      </p:pic>
    </p:spTree>
    <p:extLst>
      <p:ext uri="{BB962C8B-B14F-4D97-AF65-F5344CB8AC3E}">
        <p14:creationId xmlns:p14="http://schemas.microsoft.com/office/powerpoint/2010/main" val="3295409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393</Words>
  <Application>Microsoft Office PowerPoint</Application>
  <PresentationFormat>On-screen Show (4:3)</PresentationFormat>
  <Paragraphs>21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American Enlightenment</vt:lpstr>
      <vt:lpstr>Back in England:</vt:lpstr>
      <vt:lpstr>Peter Stuyvesant, Governor of New Netherlands.  Some Jews arrive in 1654 ...</vt:lpstr>
      <vt:lpstr>Witchcraft trials in Salem, Mass., 1692-1693 </vt:lpstr>
      <vt:lpstr>John Zenger’s trial, 1733</vt:lpstr>
      <vt:lpstr>Benjamin Franklin as scientist</vt:lpstr>
      <vt:lpstr>The status of women?</vt:lpstr>
      <vt:lpstr>The first antislavery society in America: Pennsylvania Society for Promoting the Abolition of Slavery and the Relief of Free Negroes Unlawfully Held in Bondage [1774] </vt:lpstr>
      <vt:lpstr>Thomas Jefferson and Cesare Beccaria</vt:lpstr>
      <vt:lpstr>John Locke on the Right of Revolution</vt:lpstr>
      <vt:lpstr>Fourteen Guiding Principles of the American Revolution   1.  Individuals have FREE WILL. 2.  Individuals possess and live by REASON. 3.  We are, and need to be, governed by the RULE OF LAW. 4.  We should seek HAPPINESS.  5.  We should seek our own PROSPERITY.   6.  Men are created EQUAL. 7.  The INDIVIDUAL is SOVEREIGN. 8.  Men should CONSENT to be governed. 9.  Self-preservation means produce PROPERTY. 10. Men must live in LIBERTY.  11. Individuals have RIGHTS to freedom from force. 12. There must be SEPARATION OF CHURCH AND STATE. 13. There must be SEPARATION OF POWERS of government. 14. Men have the RIGHT TO RESIST tyranny.   [Source:  The Blackwell Encyclopedia of the American Revolution, 1991.]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Hicks, Stephen</dc:creator>
  <cp:lastModifiedBy>Hicks, Stephen</cp:lastModifiedBy>
  <cp:revision>25</cp:revision>
  <dcterms:created xsi:type="dcterms:W3CDTF">2013-08-21T14:12:39Z</dcterms:created>
  <dcterms:modified xsi:type="dcterms:W3CDTF">2013-09-25T15:09:53Z</dcterms:modified>
</cp:coreProperties>
</file>