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3" r:id="rId4"/>
    <p:sldId id="267" r:id="rId5"/>
    <p:sldId id="287" r:id="rId6"/>
    <p:sldId id="288" r:id="rId7"/>
    <p:sldId id="269" r:id="rId8"/>
    <p:sldId id="268" r:id="rId9"/>
    <p:sldId id="272" r:id="rId10"/>
    <p:sldId id="274" r:id="rId11"/>
    <p:sldId id="285" r:id="rId12"/>
    <p:sldId id="286" r:id="rId13"/>
    <p:sldId id="294" r:id="rId14"/>
    <p:sldId id="278" r:id="rId15"/>
    <p:sldId id="291" r:id="rId16"/>
    <p:sldId id="292" r:id="rId17"/>
    <p:sldId id="293" r:id="rId18"/>
    <p:sldId id="289" r:id="rId19"/>
    <p:sldId id="290" r:id="rId20"/>
    <p:sldId id="275" r:id="rId21"/>
    <p:sldId id="276" r:id="rId22"/>
    <p:sldId id="271" r:id="rId23"/>
    <p:sldId id="270" r:id="rId24"/>
    <p:sldId id="295" r:id="rId25"/>
    <p:sldId id="273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6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3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0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0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8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9A74-1E3D-4A79-A3AE-CBDFE890DAB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Feudal to Modern Business and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Agricultural</a:t>
            </a:r>
            <a:r>
              <a:rPr lang="en-US" dirty="0" smtClean="0"/>
              <a:t> revolution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488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Science applied to agriculture</a:t>
            </a:r>
          </a:p>
          <a:p>
            <a:r>
              <a:rPr lang="en-US" sz="3200" dirty="0" smtClean="0"/>
              <a:t>Soil </a:t>
            </a:r>
            <a:r>
              <a:rPr lang="en-US" sz="3200" dirty="0" smtClean="0"/>
              <a:t>maintenance: fertilizers </a:t>
            </a:r>
            <a:r>
              <a:rPr lang="en-US" sz="3200" dirty="0"/>
              <a:t>and manure</a:t>
            </a:r>
          </a:p>
          <a:p>
            <a:r>
              <a:rPr lang="en-US" sz="3200" dirty="0" smtClean="0"/>
              <a:t>Maximizing crops: fallow, turnips and clover, rotation, </a:t>
            </a:r>
            <a:endParaRPr lang="en-US" sz="3200" dirty="0"/>
          </a:p>
          <a:p>
            <a:r>
              <a:rPr lang="en-US" sz="3200" dirty="0" smtClean="0"/>
              <a:t>Selective </a:t>
            </a:r>
            <a:r>
              <a:rPr lang="en-US" sz="3200" dirty="0" smtClean="0"/>
              <a:t>breeding</a:t>
            </a:r>
            <a:endParaRPr lang="en-US" sz="3200" dirty="0"/>
          </a:p>
          <a:p>
            <a:r>
              <a:rPr lang="en-US" sz="3200" dirty="0" smtClean="0"/>
              <a:t>Fences </a:t>
            </a:r>
            <a:r>
              <a:rPr lang="en-US" sz="3200" dirty="0"/>
              <a:t>and </a:t>
            </a:r>
            <a:r>
              <a:rPr lang="en-US" sz="3200" dirty="0" smtClean="0"/>
              <a:t>enclosures</a:t>
            </a:r>
            <a:endParaRPr lang="en-US" sz="3200" dirty="0" smtClean="0"/>
          </a:p>
          <a:p>
            <a:r>
              <a:rPr lang="en-US" sz="3200" dirty="0" smtClean="0"/>
              <a:t>Transportation: specialization and trade across wider </a:t>
            </a:r>
            <a:r>
              <a:rPr lang="en-US" sz="3200" dirty="0" smtClean="0"/>
              <a:t>distances</a:t>
            </a:r>
            <a:endParaRPr lang="en-US" sz="3200" dirty="0" smtClean="0"/>
          </a:p>
          <a:p>
            <a:r>
              <a:rPr lang="en-US" sz="3200" dirty="0" smtClean="0"/>
              <a:t>Preservation </a:t>
            </a:r>
            <a:r>
              <a:rPr lang="en-US" sz="3200" dirty="0" smtClean="0"/>
              <a:t>methods</a:t>
            </a:r>
            <a:endParaRPr lang="en-US" sz="3200" dirty="0" smtClean="0"/>
          </a:p>
          <a:p>
            <a:r>
              <a:rPr lang="en-US" sz="3200" dirty="0" smtClean="0"/>
              <a:t>More </a:t>
            </a:r>
            <a:r>
              <a:rPr lang="en-US" sz="3200" dirty="0" smtClean="0"/>
              <a:t>crops so can keep animals alive during </a:t>
            </a:r>
            <a:r>
              <a:rPr lang="en-US" sz="3200" dirty="0" smtClean="0"/>
              <a:t>winter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970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011" y="1905000"/>
            <a:ext cx="4038600" cy="1470025"/>
          </a:xfrm>
        </p:spPr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Bakewell</a:t>
            </a:r>
            <a:r>
              <a:rPr lang="en-US" dirty="0"/>
              <a:t> </a:t>
            </a:r>
            <a:r>
              <a:rPr lang="en-US" sz="2400" dirty="0"/>
              <a:t>(1725–1795)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3962400"/>
            <a:ext cx="2971800" cy="1752600"/>
          </a:xfrm>
        </p:spPr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42326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3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46194"/>
            <a:ext cx="2126020" cy="2707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6194"/>
            <a:ext cx="5986571" cy="5359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1147" y="4343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James Watt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86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22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27000"/>
            <a:ext cx="89027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7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758" y="5715000"/>
            <a:ext cx="990600" cy="8080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1880 tractor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7696200" cy="5772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8800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Food production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7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C00000"/>
                </a:solidFill>
              </a:rPr>
              <a:t>Transportation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dirty="0" smtClean="0"/>
              <a:t>“In </a:t>
            </a:r>
            <a:r>
              <a:rPr lang="en-US" dirty="0"/>
              <a:t>pre-steam days it had cost </a:t>
            </a:r>
            <a:r>
              <a:rPr lang="en-US" dirty="0" smtClean="0"/>
              <a:t>$5 </a:t>
            </a:r>
            <a:r>
              <a:rPr lang="en-US" dirty="0"/>
              <a:t>to carry 100 pounds up to Louisville [from New Orleans]. It had dropped to $2 by 1830, and soon fell to 25 cents</a:t>
            </a:r>
            <a:r>
              <a:rPr lang="en-US" dirty="0" smtClean="0"/>
              <a:t>.” </a:t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(</a:t>
            </a:r>
            <a:r>
              <a:rPr lang="en-US" sz="2000" dirty="0"/>
              <a:t>Paul Johnson, </a:t>
            </a:r>
            <a:r>
              <a:rPr lang="en-US" sz="2000" i="1" dirty="0"/>
              <a:t>The Birth of the Modern</a:t>
            </a:r>
            <a:r>
              <a:rPr lang="en-US" sz="2000" dirty="0"/>
              <a:t>, HarperCollins 1991, p. 196)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2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Hargreave's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spinning-jenny</a:t>
            </a:r>
            <a:r>
              <a:rPr lang="en-US" dirty="0"/>
              <a:t> (1770)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7432"/>
            <a:ext cx="7162800" cy="53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r>
              <a:rPr lang="en-US" sz="4800" dirty="0" smtClean="0"/>
              <a:t>Food, clothing, transportation: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Costs </a:t>
            </a:r>
            <a:r>
              <a:rPr lang="en-US" dirty="0" smtClean="0">
                <a:solidFill>
                  <a:srgbClr val="C00000"/>
                </a:solidFill>
              </a:rPr>
              <a:t>down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Quantity </a:t>
            </a:r>
            <a:r>
              <a:rPr lang="en-US" dirty="0" smtClean="0">
                <a:solidFill>
                  <a:srgbClr val="C00000"/>
                </a:solidFill>
              </a:rPr>
              <a:t>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Quality </a:t>
            </a:r>
            <a:r>
              <a:rPr lang="en-US" dirty="0" smtClean="0">
                <a:solidFill>
                  <a:srgbClr val="C00000"/>
                </a:solidFill>
              </a:rPr>
              <a:t>up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5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9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 smtClean="0"/>
              <a:t>Infant death 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814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London, England</a:t>
            </a:r>
          </a:p>
          <a:p>
            <a:pPr lvl="0"/>
            <a:endParaRPr lang="en-US" sz="1200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1730-49: </a:t>
            </a:r>
            <a:r>
              <a:rPr lang="en-US" dirty="0">
                <a:solidFill>
                  <a:srgbClr val="C00000"/>
                </a:solidFill>
              </a:rPr>
              <a:t>74.5%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1810-29: </a:t>
            </a:r>
            <a:r>
              <a:rPr lang="en-US" dirty="0" smtClean="0">
                <a:solidFill>
                  <a:srgbClr val="C00000"/>
                </a:solidFill>
              </a:rPr>
              <a:t>31.8%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9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3200400" cy="2316162"/>
          </a:xfrm>
        </p:spPr>
        <p:txBody>
          <a:bodyPr>
            <a:normAutofit/>
          </a:bodyPr>
          <a:lstStyle/>
          <a:p>
            <a:r>
              <a:rPr lang="en-US" dirty="0" smtClean="0"/>
              <a:t>British population increases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1"/>
            <a:ext cx="5261874" cy="70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7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en-US" sz="3600" dirty="0" smtClean="0">
                <a:solidFill>
                  <a:srgbClr val="C00000"/>
                </a:solidFill>
              </a:rPr>
              <a:t>Philosophical</a:t>
            </a:r>
            <a:r>
              <a:rPr lang="en-US" sz="3600" dirty="0" smtClean="0"/>
              <a:t> revolution: Attitudes toward work and business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Agricultural</a:t>
            </a:r>
            <a:r>
              <a:rPr lang="en-US" sz="3600" dirty="0" smtClean="0"/>
              <a:t> revolution: Scientific farming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Industrial</a:t>
            </a:r>
            <a:r>
              <a:rPr lang="en-US" sz="3600" dirty="0" smtClean="0"/>
              <a:t> revolution: Engineering and machines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B050"/>
                </a:solidFill>
              </a:rPr>
              <a:t>Financial </a:t>
            </a:r>
            <a:r>
              <a:rPr lang="en-US" sz="3600" dirty="0" smtClean="0"/>
              <a:t>revolution: Money, banking, capital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B050"/>
                </a:solidFill>
              </a:rPr>
              <a:t>Political-economy </a:t>
            </a:r>
            <a:r>
              <a:rPr lang="en-US" sz="3600" dirty="0" smtClean="0"/>
              <a:t>revolution: Free trade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864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Financial</a:t>
            </a:r>
            <a:r>
              <a:rPr lang="en-US" dirty="0" smtClean="0"/>
              <a:t> revolution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54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C00000"/>
                </a:solidFill>
              </a:rPr>
              <a:t>Traditional attitudes: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Ezekiel </a:t>
            </a:r>
            <a:r>
              <a:rPr lang="en-US" sz="3200" dirty="0"/>
              <a:t>18: </a:t>
            </a:r>
            <a:r>
              <a:rPr lang="en-US" sz="3200" dirty="0" smtClean="0"/>
              <a:t>He </a:t>
            </a:r>
            <a:r>
              <a:rPr lang="en-US" sz="3200" dirty="0"/>
              <a:t>who “lends at interest, and takes increases; shall he then live? He shall not live … he shall surely die.” </a:t>
            </a:r>
            <a:br>
              <a:rPr lang="en-US" sz="32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 smtClean="0"/>
              <a:t>Deuteronomy </a:t>
            </a:r>
            <a:r>
              <a:rPr lang="en-US" sz="3200" dirty="0"/>
              <a:t>23:19-20: “You shall not lend upon interest to your brother … to a foreigner you may lend upon </a:t>
            </a:r>
            <a:r>
              <a:rPr lang="en-US" sz="3200" dirty="0" smtClean="0"/>
              <a:t>interest …”</a:t>
            </a:r>
            <a:br>
              <a:rPr lang="en-US" sz="32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 smtClean="0"/>
              <a:t>Jesus versus the moneylenders</a:t>
            </a:r>
            <a:br>
              <a:rPr lang="en-US" sz="32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 smtClean="0"/>
              <a:t>Shylock and </a:t>
            </a:r>
            <a:r>
              <a:rPr lang="en-US" sz="3200" i="1" dirty="0" smtClean="0"/>
              <a:t>The Merchant of Venice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053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Mercantilism</a:t>
            </a:r>
            <a:r>
              <a:rPr lang="en-US" dirty="0"/>
              <a:t> versus </a:t>
            </a:r>
            <a:r>
              <a:rPr lang="en-US" dirty="0" smtClean="0"/>
              <a:t>proto-</a:t>
            </a:r>
            <a:r>
              <a:rPr lang="en-US" dirty="0" smtClean="0">
                <a:solidFill>
                  <a:srgbClr val="C00000"/>
                </a:solidFill>
              </a:rPr>
              <a:t>free-markets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605825"/>
            <a:ext cx="20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Licenses.</a:t>
            </a:r>
          </a:p>
          <a:p>
            <a:r>
              <a:rPr lang="en-US" sz="3200" dirty="0" smtClean="0"/>
              <a:t>Tariffs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Currency </a:t>
            </a:r>
            <a:r>
              <a:rPr lang="en-US" sz="3200" dirty="0" smtClean="0"/>
              <a:t>controls.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24" y="1633537"/>
            <a:ext cx="6224537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5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8" y="914400"/>
            <a:ext cx="8839200" cy="51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57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Adam Smith, </a:t>
            </a:r>
            <a:r>
              <a:rPr lang="en-US" sz="3200" i="1" dirty="0" smtClean="0">
                <a:solidFill>
                  <a:srgbClr val="C00000"/>
                </a:solidFill>
              </a:rPr>
              <a:t>On the Wealth of Nations </a:t>
            </a:r>
            <a:r>
              <a:rPr lang="en-US" sz="3200" dirty="0" smtClean="0"/>
              <a:t>(1776)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34130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0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8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087126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3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3" y="298465"/>
            <a:ext cx="7242727" cy="63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1441704"/>
            <a:ext cx="8741664" cy="39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5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1126"/>
            <a:ext cx="7315200" cy="60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5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Feudalism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Class-based.</a:t>
            </a:r>
          </a:p>
          <a:p>
            <a:endParaRPr lang="en-US" sz="2800" dirty="0" smtClean="0"/>
          </a:p>
          <a:p>
            <a:r>
              <a:rPr lang="en-US" sz="2800" dirty="0" smtClean="0"/>
              <a:t>Property ownership severely restricted.</a:t>
            </a:r>
          </a:p>
          <a:p>
            <a:endParaRPr lang="en-US" sz="2800" dirty="0" smtClean="0"/>
          </a:p>
          <a:p>
            <a:r>
              <a:rPr lang="en-US" sz="2800" dirty="0" smtClean="0"/>
              <a:t>Serfdom and slavery.</a:t>
            </a:r>
          </a:p>
          <a:p>
            <a:endParaRPr lang="en-US" sz="2800" dirty="0" smtClean="0"/>
          </a:p>
          <a:p>
            <a:r>
              <a:rPr lang="en-US" sz="2800" dirty="0" smtClean="0"/>
              <a:t>Aristocracy’s attitudes toward work and business.</a:t>
            </a:r>
          </a:p>
          <a:p>
            <a:endParaRPr lang="en-US" sz="2800" dirty="0" smtClean="0"/>
          </a:p>
          <a:p>
            <a:r>
              <a:rPr lang="en-US" sz="2800" dirty="0" smtClean="0"/>
              <a:t>Clergy’s attitudes toward work and business.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91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6278562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Jesus</a:t>
            </a:r>
            <a:r>
              <a:rPr lang="en-US" sz="2400" dirty="0" smtClean="0"/>
              <a:t>: “one </a:t>
            </a:r>
            <a:r>
              <a:rPr lang="en-US" sz="2400" dirty="0"/>
              <a:t>thing you still lack. Sell all that you have and distribute to the poor, and you will have treasure in heaven; and come, follow me.” </a:t>
            </a:r>
            <a:r>
              <a:rPr lang="en-US" sz="2400" dirty="0" smtClean="0"/>
              <a:t>(Luke 18:22)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St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  <a:r>
              <a:rPr lang="en-US" sz="2400" dirty="0" smtClean="0">
                <a:solidFill>
                  <a:srgbClr val="C00000"/>
                </a:solidFill>
              </a:rPr>
              <a:t>Paul</a:t>
            </a:r>
            <a:r>
              <a:rPr lang="en-US" sz="2400" dirty="0" smtClean="0"/>
              <a:t>: “</a:t>
            </a:r>
            <a:r>
              <a:rPr lang="en-US" sz="2400" dirty="0"/>
              <a:t>Keep your life free from love of money, and be content with what you have…” (Hebrew 13:5</a:t>
            </a:r>
            <a:r>
              <a:rPr lang="en-US" sz="2400" dirty="0" smtClean="0"/>
              <a:t>)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St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  <a:r>
              <a:rPr lang="en-US" sz="2400" dirty="0" smtClean="0">
                <a:solidFill>
                  <a:srgbClr val="C00000"/>
                </a:solidFill>
              </a:rPr>
              <a:t>Augustine</a:t>
            </a:r>
            <a:r>
              <a:rPr lang="en-US" sz="2400" dirty="0" smtClean="0"/>
              <a:t>: “Business </a:t>
            </a:r>
            <a:r>
              <a:rPr lang="en-US" sz="2400" dirty="0"/>
              <a:t>is in itself an </a:t>
            </a:r>
            <a:r>
              <a:rPr lang="en-US" sz="2400" dirty="0" smtClean="0"/>
              <a:t>evil.”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St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  <a:r>
              <a:rPr lang="en-US" sz="2400" dirty="0" smtClean="0">
                <a:solidFill>
                  <a:srgbClr val="C00000"/>
                </a:solidFill>
              </a:rPr>
              <a:t>Jerome</a:t>
            </a:r>
            <a:r>
              <a:rPr lang="en-US" sz="2400" dirty="0" smtClean="0"/>
              <a:t>: “A </a:t>
            </a:r>
            <a:r>
              <a:rPr lang="en-US" sz="2400" dirty="0"/>
              <a:t>man who is a merchant can seldom if ever please God</a:t>
            </a:r>
            <a:r>
              <a:rPr lang="en-US" sz="2400" dirty="0" smtClean="0"/>
              <a:t>.”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48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687762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C00000"/>
                </a:solidFill>
              </a:rPr>
              <a:t>Philosophical</a:t>
            </a:r>
            <a:r>
              <a:rPr lang="en-US" sz="5300" dirty="0" smtClean="0"/>
              <a:t> Revolution: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Mind/body </a:t>
            </a:r>
            <a:r>
              <a:rPr lang="en-US" sz="3600" dirty="0" smtClean="0"/>
              <a:t>integration.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Moral/practical integration.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Business becomes a </a:t>
            </a:r>
            <a:r>
              <a:rPr lang="en-US" sz="3600" dirty="0" smtClean="0">
                <a:solidFill>
                  <a:srgbClr val="C00000"/>
                </a:solidFill>
              </a:rPr>
              <a:t>worthy</a:t>
            </a:r>
            <a:r>
              <a:rPr lang="en-US" sz="3600" dirty="0" smtClean="0"/>
              <a:t> profession.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9156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198</Words>
  <Application>Microsoft Office PowerPoint</Application>
  <PresentationFormat>On-screen Show (4:3)</PresentationFormat>
  <Paragraphs>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From Feudal to Modern Business and Economics</vt:lpstr>
      <vt:lpstr>British population increases</vt:lpstr>
      <vt:lpstr>PowerPoint Presentation</vt:lpstr>
      <vt:lpstr>PowerPoint Presentation</vt:lpstr>
      <vt:lpstr>PowerPoint Presentation</vt:lpstr>
      <vt:lpstr>PowerPoint Presentation</vt:lpstr>
      <vt:lpstr>Feudalism</vt:lpstr>
      <vt:lpstr>Jesus: “one thing you still lack. Sell all that you have and distribute to the poor, and you will have treasure in heaven; and come, follow me.” (Luke 18:22)   St. Paul: “Keep your life free from love of money, and be content with what you have…” (Hebrew 13:5)   St. Augustine: “Business is in itself an evil.”   St. Jerome: “A man who is a merchant can seldom if ever please God.”  </vt:lpstr>
      <vt:lpstr>Philosophical Revolution:  Mind/body integration.  Moral/practical integration.  Business becomes a worthy profession.</vt:lpstr>
      <vt:lpstr>Agricultural revolution</vt:lpstr>
      <vt:lpstr>Robert Bakewell (1725–1795) </vt:lpstr>
      <vt:lpstr>PowerPoint Presentation</vt:lpstr>
      <vt:lpstr>PowerPoint Presentation</vt:lpstr>
      <vt:lpstr>1880 tractor</vt:lpstr>
      <vt:lpstr>Transportation:   “In pre-steam days it had cost $5 to carry 100 pounds up to Louisville [from New Orleans]. It had dropped to $2 by 1830, and soon fell to 25 cents.”   (Paul Johnson, The Birth of the Modern, HarperCollins 1991, p. 196) </vt:lpstr>
      <vt:lpstr>Hargreave's spinning-jenny (1770)</vt:lpstr>
      <vt:lpstr>Food, clothing, transportation:  Costs down Quantity up Quality up</vt:lpstr>
      <vt:lpstr>PowerPoint Presentation</vt:lpstr>
      <vt:lpstr>Infant death rates</vt:lpstr>
      <vt:lpstr>Philosophical revolution: Attitudes toward work and business  Agricultural revolution: Scientific farming  Industrial revolution: Engineering and machines  Financial revolution: Money, banking, capital  Political-economy revolution: Free trade</vt:lpstr>
      <vt:lpstr>Financial revolution</vt:lpstr>
      <vt:lpstr>Traditional attitudes:  Ezekiel 18: He who “lends at interest, and takes increases; shall he then live? He shall not live … he shall surely die.”   Deuteronomy 23:19-20: “You shall not lend upon interest to your brother … to a foreigner you may lend upon interest …”  Jesus versus the moneylenders  Shylock and The Merchant of Venice </vt:lpstr>
      <vt:lpstr>Mercantilism versus proto-free-markets</vt:lpstr>
      <vt:lpstr>PowerPoint Presentation</vt:lpstr>
      <vt:lpstr>Adam Smith, On the Wealth of Nations (1776)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Hicks, Stephen</dc:creator>
  <cp:lastModifiedBy>Hicks, Stephen</cp:lastModifiedBy>
  <cp:revision>30</cp:revision>
  <dcterms:created xsi:type="dcterms:W3CDTF">2013-08-21T14:12:39Z</dcterms:created>
  <dcterms:modified xsi:type="dcterms:W3CDTF">2013-09-18T15:12:48Z</dcterms:modified>
</cp:coreProperties>
</file>