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2" r:id="rId4"/>
    <p:sldId id="299" r:id="rId5"/>
    <p:sldId id="293" r:id="rId6"/>
    <p:sldId id="258" r:id="rId7"/>
    <p:sldId id="289" r:id="rId8"/>
    <p:sldId id="300" r:id="rId9"/>
    <p:sldId id="259" r:id="rId10"/>
    <p:sldId id="290" r:id="rId11"/>
    <p:sldId id="261" r:id="rId12"/>
    <p:sldId id="260" r:id="rId13"/>
    <p:sldId id="296" r:id="rId14"/>
    <p:sldId id="292" r:id="rId15"/>
    <p:sldId id="291" r:id="rId16"/>
    <p:sldId id="262" r:id="rId17"/>
    <p:sldId id="294" r:id="rId18"/>
    <p:sldId id="295" r:id="rId19"/>
    <p:sldId id="301" r:id="rId20"/>
    <p:sldId id="256" r:id="rId21"/>
    <p:sldId id="263" r:id="rId22"/>
    <p:sldId id="264" r:id="rId23"/>
    <p:sldId id="284" r:id="rId24"/>
    <p:sldId id="297" r:id="rId25"/>
    <p:sldId id="26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5942-7C05-4F5A-99C9-C6E8C6CDA37F}" type="datetimeFigureOut">
              <a:rPr lang="en-US" smtClean="0"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BF84-E7C7-438C-B6B8-DA70CFB85E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48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5942-7C05-4F5A-99C9-C6E8C6CDA37F}" type="datetimeFigureOut">
              <a:rPr lang="en-US" smtClean="0"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BF84-E7C7-438C-B6B8-DA70CFB85E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28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5942-7C05-4F5A-99C9-C6E8C6CDA37F}" type="datetimeFigureOut">
              <a:rPr lang="en-US" smtClean="0"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BF84-E7C7-438C-B6B8-DA70CFB85E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536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5942-7C05-4F5A-99C9-C6E8C6CDA37F}" type="datetimeFigureOut">
              <a:rPr lang="en-US" smtClean="0"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BF84-E7C7-438C-B6B8-DA70CFB85E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35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5942-7C05-4F5A-99C9-C6E8C6CDA37F}" type="datetimeFigureOut">
              <a:rPr lang="en-US" smtClean="0"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BF84-E7C7-438C-B6B8-DA70CFB85E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520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5942-7C05-4F5A-99C9-C6E8C6CDA37F}" type="datetimeFigureOut">
              <a:rPr lang="en-US" smtClean="0"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BF84-E7C7-438C-B6B8-DA70CFB85E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5942-7C05-4F5A-99C9-C6E8C6CDA37F}" type="datetimeFigureOut">
              <a:rPr lang="en-US" smtClean="0"/>
              <a:t>9/11/2013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BF84-E7C7-438C-B6B8-DA70CFB85E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69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5942-7C05-4F5A-99C9-C6E8C6CDA37F}" type="datetimeFigureOut">
              <a:rPr lang="en-US" smtClean="0"/>
              <a:t>9/11/2013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BF84-E7C7-438C-B6B8-DA70CFB85E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4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5942-7C05-4F5A-99C9-C6E8C6CDA37F}" type="datetimeFigureOut">
              <a:rPr lang="en-US" smtClean="0"/>
              <a:t>9/11/2013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BF84-E7C7-438C-B6B8-DA70CFB85E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50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5942-7C05-4F5A-99C9-C6E8C6CDA37F}" type="datetimeFigureOut">
              <a:rPr lang="en-US" smtClean="0"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BF84-E7C7-438C-B6B8-DA70CFB85E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7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5942-7C05-4F5A-99C9-C6E8C6CDA37F}" type="datetimeFigureOut">
              <a:rPr lang="en-US" smtClean="0"/>
              <a:t>9/11/2013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BF84-E7C7-438C-B6B8-DA70CFB85E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57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81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A5942-7C05-4F5A-99C9-C6E8C6CDA37F}" type="datetimeFigureOut">
              <a:rPr lang="en-US" smtClean="0"/>
              <a:t>9/11/2013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8BF84-E7C7-438C-B6B8-DA70CFB85E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33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1669514"/>
            <a:ext cx="3352800" cy="2987674"/>
          </a:xfrm>
        </p:spPr>
        <p:txBody>
          <a:bodyPr>
            <a:normAutofit/>
          </a:bodyPr>
          <a:lstStyle/>
          <a:p>
            <a:r>
              <a:rPr lang="en-US" sz="4800" dirty="0" smtClean="0"/>
              <a:t>Justice </a:t>
            </a:r>
            <a:r>
              <a:rPr lang="en-US" dirty="0" smtClean="0"/>
              <a:t>and Modernizing the </a:t>
            </a:r>
            <a:r>
              <a:rPr lang="en-US" sz="4800" dirty="0" smtClean="0"/>
              <a:t>Law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447800"/>
            <a:ext cx="2057400" cy="370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69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4598" y="6172200"/>
            <a:ext cx="4191000" cy="427038"/>
          </a:xfrm>
        </p:spPr>
        <p:txBody>
          <a:bodyPr>
            <a:noAutofit/>
          </a:bodyPr>
          <a:lstStyle/>
          <a:p>
            <a:r>
              <a:rPr lang="en-US" sz="2800" dirty="0" smtClean="0"/>
              <a:t>St. Augustine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44196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rgbClr val="C00000"/>
                </a:solidFill>
              </a:rPr>
              <a:t>Benevolent </a:t>
            </a:r>
            <a:r>
              <a:rPr lang="en-US" sz="5400" dirty="0" smtClean="0"/>
              <a:t>torture</a:t>
            </a:r>
            <a:endParaRPr lang="en-US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28600"/>
            <a:ext cx="3701796" cy="574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084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709330"/>
            <a:ext cx="8153400" cy="2908479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dirty="0" smtClean="0"/>
              <a:t>"It </a:t>
            </a:r>
            <a:r>
              <a:rPr lang="en-US" dirty="0"/>
              <a:t>is putting a very high price on one's conjectures to have a man roasted alive because of them."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[</a:t>
            </a:r>
            <a:r>
              <a:rPr lang="en-US" sz="2000" dirty="0" smtClean="0"/>
              <a:t>Montaigne (1533-1592), </a:t>
            </a:r>
            <a:r>
              <a:rPr lang="en-US" sz="2000" dirty="0"/>
              <a:t>"Of </a:t>
            </a:r>
            <a:r>
              <a:rPr lang="en-US" sz="2000" dirty="0" smtClean="0"/>
              <a:t>Cripples“]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28600"/>
            <a:ext cx="5867400" cy="352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701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0" y="2667000"/>
            <a:ext cx="502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Presumption of guilt?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701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0" y="2667000"/>
            <a:ext cx="502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Presumption of guilt?</a:t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Original Sin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219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819400"/>
            <a:ext cx="6477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Presumption of </a:t>
            </a:r>
            <a:r>
              <a:rPr lang="en-US" dirty="0"/>
              <a:t>innocence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b="1" i="1" dirty="0" smtClean="0">
                <a:solidFill>
                  <a:srgbClr val="00B050"/>
                </a:solidFill>
              </a:rPr>
              <a:t>Tabula rasa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381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law is </a:t>
            </a:r>
            <a:r>
              <a:rPr lang="en-US" dirty="0" smtClean="0">
                <a:solidFill>
                  <a:srgbClr val="C00000"/>
                </a:solidFill>
              </a:rPr>
              <a:t>based</a:t>
            </a:r>
            <a:r>
              <a:rPr lang="en-US" dirty="0" smtClean="0"/>
              <a:t> 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Revelation?</a:t>
            </a:r>
          </a:p>
          <a:p>
            <a:pPr marL="0" indent="0" algn="ctr">
              <a:buNone/>
            </a:pPr>
            <a:r>
              <a:rPr lang="en-US" dirty="0" smtClean="0"/>
              <a:t>Traditions</a:t>
            </a:r>
            <a:r>
              <a:rPr lang="en-US" dirty="0" smtClean="0"/>
              <a:t>? </a:t>
            </a:r>
          </a:p>
          <a:p>
            <a:pPr marL="0" indent="0" algn="ctr">
              <a:buNone/>
            </a:pPr>
            <a:r>
              <a:rPr lang="en-US" dirty="0" smtClean="0"/>
              <a:t>Power? 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Reason?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622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0" y="2667000"/>
            <a:ext cx="502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Class-based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C00000"/>
                </a:solidFill>
              </a:rPr>
              <a:t>Equal</a:t>
            </a:r>
            <a:r>
              <a:rPr lang="en-US" dirty="0" smtClean="0"/>
              <a:t> Laws?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701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</a:t>
            </a:r>
            <a:r>
              <a:rPr lang="en-US" dirty="0" smtClean="0">
                <a:solidFill>
                  <a:srgbClr val="C00000"/>
                </a:solidFill>
              </a:rPr>
              <a:t>purpose</a:t>
            </a:r>
            <a:r>
              <a:rPr lang="en-US" dirty="0" smtClean="0"/>
              <a:t> of punishment?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438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Justice? </a:t>
            </a:r>
          </a:p>
          <a:p>
            <a:pPr marL="0" indent="0" algn="ctr">
              <a:buNone/>
            </a:pPr>
            <a:r>
              <a:rPr lang="en-US" dirty="0" smtClean="0"/>
              <a:t>Deterrence?</a:t>
            </a:r>
          </a:p>
          <a:p>
            <a:pPr marL="0" indent="0" algn="ctr">
              <a:buNone/>
            </a:pPr>
            <a:r>
              <a:rPr lang="en-US" dirty="0" smtClean="0"/>
              <a:t>Rehabilitation?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39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Proper </a:t>
            </a:r>
            <a:r>
              <a:rPr lang="en-US" dirty="0" smtClean="0">
                <a:solidFill>
                  <a:srgbClr val="C00000"/>
                </a:solidFill>
              </a:rPr>
              <a:t>methods</a:t>
            </a:r>
            <a:r>
              <a:rPr lang="en-US" dirty="0" smtClean="0"/>
              <a:t> of </a:t>
            </a:r>
            <a:r>
              <a:rPr lang="en-US" dirty="0"/>
              <a:t>punishment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506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Capital </a:t>
            </a:r>
            <a:r>
              <a:rPr lang="en-US" dirty="0" smtClean="0"/>
              <a:t>Punishment?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“By the mid-fifteenth century crimes subject to the death penalty … included the following: rebellion, fraud, bigamy, incest, arson, theft, adultery, carrying off a woman against her will, blasphemy, moving signs of property boundaries, attacking someone, high treason, child murder, using dishonest weights and measures, murder, counterfeiting, rape, attempted suicide</a:t>
            </a:r>
            <a:r>
              <a:rPr lang="en-US" dirty="0" smtClean="0"/>
              <a:t>, </a:t>
            </a:r>
            <a:r>
              <a:rPr lang="en-US" dirty="0"/>
              <a:t>striking someone to death, converting to Judaism, treason, having sex with animals, and sorcery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Source: Richard Marius, </a:t>
            </a:r>
            <a:r>
              <a:rPr lang="en-US" sz="1400" i="1" dirty="0" smtClean="0"/>
              <a:t>Martin </a:t>
            </a:r>
            <a:r>
              <a:rPr lang="en-US" sz="1400" i="1" dirty="0"/>
              <a:t>Luther: The Christian between God and </a:t>
            </a:r>
            <a:r>
              <a:rPr lang="en-US" sz="1400" i="1" dirty="0" smtClean="0"/>
              <a:t>Death </a:t>
            </a:r>
            <a:r>
              <a:rPr lang="en-US" sz="1400" dirty="0"/>
              <a:t>(Harvard University Press, </a:t>
            </a:r>
            <a:r>
              <a:rPr lang="en-US" sz="1400" dirty="0" smtClean="0"/>
              <a:t>1999), pp</a:t>
            </a:r>
            <a:r>
              <a:rPr lang="en-US" sz="1400" dirty="0"/>
              <a:t>. </a:t>
            </a:r>
            <a:r>
              <a:rPr lang="en-US" sz="1400" dirty="0" smtClean="0"/>
              <a:t>4-5.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3433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55" y="381000"/>
            <a:ext cx="8959701" cy="601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701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5441950"/>
            <a:ext cx="6248400" cy="1165225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Cesare </a:t>
            </a:r>
            <a:r>
              <a:rPr lang="en-US" sz="3100" dirty="0" smtClean="0">
                <a:solidFill>
                  <a:srgbClr val="C00000"/>
                </a:solidFill>
              </a:rPr>
              <a:t>Beccaria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i="1" dirty="0" smtClean="0"/>
              <a:t>On Crimes and Punishment </a:t>
            </a:r>
            <a:r>
              <a:rPr lang="en-US" sz="3100" dirty="0" smtClean="0"/>
              <a:t>(1764)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52400"/>
            <a:ext cx="6477000" cy="528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840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382000" cy="4724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Punishment is </a:t>
            </a:r>
            <a:r>
              <a:rPr lang="en-US" sz="2800" dirty="0">
                <a:solidFill>
                  <a:srgbClr val="C00000"/>
                </a:solidFill>
              </a:rPr>
              <a:t>preventive</a:t>
            </a:r>
            <a:r>
              <a:rPr lang="en-US" sz="2800" dirty="0"/>
              <a:t> </a:t>
            </a:r>
            <a:r>
              <a:rPr lang="en-US" sz="2800" dirty="0" smtClean="0"/>
              <a:t>not </a:t>
            </a:r>
            <a:r>
              <a:rPr lang="en-US" sz="2800" dirty="0"/>
              <a:t>a </a:t>
            </a:r>
            <a:r>
              <a:rPr lang="en-US" sz="2800" dirty="0" smtClean="0"/>
              <a:t>retributive.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Punishment </a:t>
            </a:r>
            <a:r>
              <a:rPr lang="en-US" sz="2800" dirty="0"/>
              <a:t>should be </a:t>
            </a:r>
            <a:r>
              <a:rPr lang="en-US" sz="2800" dirty="0">
                <a:solidFill>
                  <a:srgbClr val="C00000"/>
                </a:solidFill>
              </a:rPr>
              <a:t>proportionate</a:t>
            </a:r>
            <a:r>
              <a:rPr lang="en-US" sz="2800" dirty="0"/>
              <a:t> to the crime </a:t>
            </a:r>
            <a:r>
              <a:rPr lang="en-US" sz="2800" dirty="0" smtClean="0"/>
              <a:t>committed</a:t>
            </a:r>
            <a:r>
              <a:rPr lang="en-US" sz="2800" dirty="0"/>
              <a:t>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The </a:t>
            </a:r>
            <a:r>
              <a:rPr lang="en-US" sz="2800" dirty="0">
                <a:solidFill>
                  <a:srgbClr val="C00000"/>
                </a:solidFill>
              </a:rPr>
              <a:t>probability</a:t>
            </a:r>
            <a:r>
              <a:rPr lang="en-US" sz="2800" dirty="0"/>
              <a:t> of punishment, not its severity, </a:t>
            </a:r>
            <a:r>
              <a:rPr lang="en-US" sz="2800" dirty="0" smtClean="0"/>
              <a:t>will the </a:t>
            </a:r>
            <a:r>
              <a:rPr lang="en-US" sz="2800" dirty="0"/>
              <a:t>preventive </a:t>
            </a:r>
            <a:r>
              <a:rPr lang="en-US" sz="2800" dirty="0" smtClean="0"/>
              <a:t>effect.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Procedures </a:t>
            </a:r>
            <a:r>
              <a:rPr lang="en-US" sz="2800" dirty="0"/>
              <a:t>of criminal convictions should be </a:t>
            </a:r>
            <a:r>
              <a:rPr lang="en-US" sz="2800" dirty="0" smtClean="0">
                <a:solidFill>
                  <a:srgbClr val="C00000"/>
                </a:solidFill>
              </a:rPr>
              <a:t>public</a:t>
            </a:r>
            <a:r>
              <a:rPr lang="en-US" sz="2800" dirty="0" smtClean="0"/>
              <a:t>.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Punishment </a:t>
            </a:r>
            <a:r>
              <a:rPr lang="en-US" sz="2800" dirty="0"/>
              <a:t>should be </a:t>
            </a:r>
            <a:r>
              <a:rPr lang="en-US" sz="2800" dirty="0">
                <a:solidFill>
                  <a:srgbClr val="C00000"/>
                </a:solidFill>
              </a:rPr>
              <a:t>prompt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565856" y="228600"/>
            <a:ext cx="670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Beccaria on punishment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517013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457200"/>
            <a:ext cx="79248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Beccaria against the </a:t>
            </a:r>
            <a:r>
              <a:rPr lang="en-US" dirty="0"/>
              <a:t>death </a:t>
            </a:r>
            <a:r>
              <a:rPr lang="en-US" dirty="0" smtClean="0"/>
              <a:t>penalty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631065" y="1905000"/>
            <a:ext cx="7543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1.  The </a:t>
            </a:r>
            <a:r>
              <a:rPr lang="en-US" sz="4000" dirty="0"/>
              <a:t>state does </a:t>
            </a:r>
            <a:r>
              <a:rPr lang="en-US" sz="4000" dirty="0">
                <a:solidFill>
                  <a:srgbClr val="C00000"/>
                </a:solidFill>
              </a:rPr>
              <a:t>not</a:t>
            </a:r>
            <a:r>
              <a:rPr lang="en-US" sz="4000" dirty="0"/>
              <a:t> have the right to take </a:t>
            </a:r>
            <a:r>
              <a:rPr lang="en-US" sz="4000" dirty="0" smtClean="0"/>
              <a:t>lives.</a:t>
            </a:r>
          </a:p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2.  Execution </a:t>
            </a:r>
            <a:r>
              <a:rPr lang="en-US" sz="4000" dirty="0"/>
              <a:t>is neither </a:t>
            </a:r>
            <a:r>
              <a:rPr lang="en-US" sz="4000" dirty="0">
                <a:solidFill>
                  <a:srgbClr val="C00000"/>
                </a:solidFill>
              </a:rPr>
              <a:t>useful</a:t>
            </a:r>
            <a:r>
              <a:rPr lang="en-US" sz="4000" dirty="0"/>
              <a:t> nor a </a:t>
            </a:r>
            <a:r>
              <a:rPr lang="en-US" sz="4000" dirty="0">
                <a:solidFill>
                  <a:srgbClr val="C00000"/>
                </a:solidFill>
              </a:rPr>
              <a:t>necessary</a:t>
            </a:r>
            <a:r>
              <a:rPr lang="en-US" sz="4000" dirty="0"/>
              <a:t> form of punishment.</a:t>
            </a:r>
          </a:p>
        </p:txBody>
      </p:sp>
    </p:spTree>
    <p:extLst>
      <p:ext uri="{BB962C8B-B14F-4D97-AF65-F5344CB8AC3E}">
        <p14:creationId xmlns:p14="http://schemas.microsoft.com/office/powerpoint/2010/main" val="1751701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0" y="2667000"/>
            <a:ext cx="5029200" cy="1143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701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law and Civil law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54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540" cy="44142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886200"/>
            <a:ext cx="3200400" cy="282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70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2400"/>
            <a:ext cx="5410200" cy="63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70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552532"/>
            <a:ext cx="5943600" cy="560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55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God</a:t>
            </a:r>
            <a:r>
              <a:rPr lang="en-US" dirty="0" smtClean="0"/>
              <a:t> as the source of justice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676400"/>
            <a:ext cx="8077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“But </a:t>
            </a:r>
            <a:r>
              <a:rPr lang="en-US" sz="2800" dirty="0"/>
              <a:t>if there is any further injury, then you shall appoint as a penalty life for life, </a:t>
            </a:r>
            <a:r>
              <a:rPr lang="en-US" sz="2800" dirty="0" smtClean="0"/>
              <a:t>eye </a:t>
            </a:r>
            <a:r>
              <a:rPr lang="en-US" sz="2800" dirty="0"/>
              <a:t>for eye, tooth for tooth, hand for hand, foot for foot, </a:t>
            </a:r>
            <a:r>
              <a:rPr lang="en-US" sz="2800" dirty="0" smtClean="0"/>
              <a:t>burn </a:t>
            </a:r>
            <a:r>
              <a:rPr lang="en-US" sz="2800" dirty="0"/>
              <a:t>for burn, wound for wound, bruise for bruise</a:t>
            </a:r>
            <a:r>
              <a:rPr lang="en-US" sz="2800" dirty="0" smtClean="0"/>
              <a:t>.” (Exodus 21:23-25) 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“Never </a:t>
            </a:r>
            <a:r>
              <a:rPr lang="en-US" sz="2800" dirty="0"/>
              <a:t>avenge yourselves, but leave it to the wrath of God, for it is written, </a:t>
            </a:r>
            <a:r>
              <a:rPr lang="en-US" sz="2800" dirty="0" smtClean="0"/>
              <a:t>‘</a:t>
            </a:r>
            <a:r>
              <a:rPr lang="en-US" sz="2800" i="1" dirty="0" smtClean="0"/>
              <a:t>Vengeance </a:t>
            </a:r>
            <a:r>
              <a:rPr lang="en-US" sz="2800" i="1" dirty="0"/>
              <a:t>is mine</a:t>
            </a:r>
            <a:r>
              <a:rPr lang="en-US" sz="2800" dirty="0"/>
              <a:t>, I will repay, says the Lord</a:t>
            </a:r>
            <a:r>
              <a:rPr lang="en-US" sz="2800" dirty="0" smtClean="0"/>
              <a:t>.’” (Romans 12:19)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736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Trials by Ordeal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Scripture</a:t>
            </a:r>
            <a:r>
              <a:rPr lang="en-US" dirty="0" smtClean="0"/>
              <a:t>: The bitter water test for an unfaithful wife (Numbers 5:11-31). </a:t>
            </a:r>
          </a:p>
          <a:p>
            <a:r>
              <a:rPr lang="en-US" dirty="0" smtClean="0"/>
              <a:t>Trial by </a:t>
            </a:r>
            <a:r>
              <a:rPr lang="en-US" dirty="0" smtClean="0">
                <a:solidFill>
                  <a:srgbClr val="C00000"/>
                </a:solidFill>
              </a:rPr>
              <a:t>fire</a:t>
            </a:r>
            <a:r>
              <a:rPr lang="en-US" dirty="0" smtClean="0"/>
              <a:t>: e.g., </a:t>
            </a:r>
            <a:r>
              <a:rPr lang="en-US" dirty="0"/>
              <a:t>w</a:t>
            </a:r>
            <a:r>
              <a:rPr lang="en-US" dirty="0" smtClean="0"/>
              <a:t>alk barefoot across red-hot coals.</a:t>
            </a:r>
          </a:p>
          <a:p>
            <a:r>
              <a:rPr lang="en-US" dirty="0"/>
              <a:t>Trial by </a:t>
            </a:r>
            <a:r>
              <a:rPr lang="en-US" dirty="0">
                <a:solidFill>
                  <a:srgbClr val="C00000"/>
                </a:solidFill>
              </a:rPr>
              <a:t>water</a:t>
            </a:r>
            <a:r>
              <a:rPr lang="en-US" dirty="0"/>
              <a:t>: </a:t>
            </a:r>
            <a:r>
              <a:rPr lang="en-US" dirty="0" smtClean="0"/>
              <a:t>e.g., dunking</a:t>
            </a:r>
            <a:r>
              <a:rPr lang="en-US" dirty="0"/>
              <a:t>.</a:t>
            </a:r>
          </a:p>
          <a:p>
            <a:r>
              <a:rPr lang="en-US" dirty="0" smtClean="0"/>
              <a:t>Remove  a stone from pot of boiling water or oil.</a:t>
            </a:r>
          </a:p>
          <a:p>
            <a:r>
              <a:rPr lang="en-US" dirty="0" smtClean="0"/>
              <a:t>Ingesting dry bread (without choking).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95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Evolution of trial methods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/>
              <a:t>Trials </a:t>
            </a:r>
            <a:r>
              <a:rPr lang="en-US" dirty="0"/>
              <a:t>by ordeal </a:t>
            </a:r>
            <a:r>
              <a:rPr lang="en-US" dirty="0">
                <a:solidFill>
                  <a:srgbClr val="C00000"/>
                </a:solidFill>
              </a:rPr>
              <a:t>discontinued</a:t>
            </a:r>
            <a:r>
              <a:rPr lang="en-US" dirty="0"/>
              <a:t> by the 1500s.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/>
              <a:t>Replaced by </a:t>
            </a:r>
            <a:r>
              <a:rPr lang="en-US" dirty="0" smtClean="0">
                <a:solidFill>
                  <a:srgbClr val="C00000"/>
                </a:solidFill>
              </a:rPr>
              <a:t>compurgation</a:t>
            </a:r>
            <a:r>
              <a:rPr lang="en-US" dirty="0" smtClean="0"/>
              <a:t>:  Accused takes an oath of his innocence before 12 of his peers. If peers believe him unanimously </a:t>
            </a:r>
            <a:r>
              <a:rPr lang="en-US" dirty="0"/>
              <a:t>, </a:t>
            </a:r>
            <a:r>
              <a:rPr lang="en-US" dirty="0" smtClean="0"/>
              <a:t>he is considered innocent. If not, he is found guilty of both the crime and lying under oath.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L</a:t>
            </a:r>
            <a:r>
              <a:rPr lang="en-US" dirty="0" smtClean="0"/>
              <a:t>ater by compurgation replaced by </a:t>
            </a:r>
            <a:r>
              <a:rPr lang="en-US" dirty="0" smtClean="0">
                <a:solidFill>
                  <a:srgbClr val="C00000"/>
                </a:solidFill>
              </a:rPr>
              <a:t>inquisition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59466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152400"/>
            <a:ext cx="3124200" cy="6126162"/>
          </a:xfrm>
        </p:spPr>
        <p:txBody>
          <a:bodyPr>
            <a:normAutofit fontScale="90000"/>
          </a:bodyPr>
          <a:lstStyle/>
          <a:p>
            <a:r>
              <a:rPr lang="en-US" dirty="0"/>
              <a:t>Circa </a:t>
            </a:r>
            <a:r>
              <a:rPr lang="en-US" dirty="0" smtClean="0"/>
              <a:t>1500: </a:t>
            </a:r>
            <a:r>
              <a:rPr lang="en-US" dirty="0"/>
              <a:t>P</a:t>
            </a:r>
            <a:r>
              <a:rPr lang="en-US" dirty="0" smtClean="0"/>
              <a:t>risoner tortured by Spanish </a:t>
            </a:r>
            <a:r>
              <a:rPr lang="en-US" dirty="0"/>
              <a:t>Inquisition. Monks </a:t>
            </a:r>
            <a:r>
              <a:rPr lang="en-US" dirty="0" smtClean="0"/>
              <a:t>at rear await  </a:t>
            </a:r>
            <a:r>
              <a:rPr lang="en-US" dirty="0"/>
              <a:t>his </a:t>
            </a:r>
            <a:r>
              <a:rPr lang="en-US" dirty="0" smtClean="0"/>
              <a:t>confession.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81000"/>
            <a:ext cx="5754710" cy="5725936"/>
          </a:xfrm>
        </p:spPr>
      </p:pic>
    </p:spTree>
    <p:extLst>
      <p:ext uri="{BB962C8B-B14F-4D97-AF65-F5344CB8AC3E}">
        <p14:creationId xmlns:p14="http://schemas.microsoft.com/office/powerpoint/2010/main" val="2831181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533400"/>
            <a:ext cx="5029200" cy="3505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Torture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Theological </a:t>
            </a:r>
            <a:r>
              <a:rPr lang="en-US" sz="3600" dirty="0"/>
              <a:t>reasons</a:t>
            </a:r>
            <a:br>
              <a:rPr lang="en-US" sz="3600" dirty="0"/>
            </a:br>
            <a:r>
              <a:rPr lang="en-US" sz="3600" dirty="0" smtClean="0"/>
              <a:t>Secular reasons</a:t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56187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443</Words>
  <Application>Microsoft Office PowerPoint</Application>
  <PresentationFormat>On-screen Show (4:3)</PresentationFormat>
  <Paragraphs>45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Justice and Modernizing the Law</vt:lpstr>
      <vt:lpstr>PowerPoint Presentation</vt:lpstr>
      <vt:lpstr>PowerPoint Presentation</vt:lpstr>
      <vt:lpstr>PowerPoint Presentation</vt:lpstr>
      <vt:lpstr>God as the source of justice</vt:lpstr>
      <vt:lpstr>Trials by Ordeal</vt:lpstr>
      <vt:lpstr>Evolution of trial methods</vt:lpstr>
      <vt:lpstr>Circa 1500: Prisoner tortured by Spanish Inquisition. Monks at rear await  his confession.</vt:lpstr>
      <vt:lpstr>Torture  Theological reasons Secular reasons </vt:lpstr>
      <vt:lpstr>St. Augustine </vt:lpstr>
      <vt:lpstr>   "It is putting a very high price on one's conjectures to have a man roasted alive because of them."   [Montaigne (1533-1592), "Of Cripples“]    </vt:lpstr>
      <vt:lpstr>Presumption of guilt? </vt:lpstr>
      <vt:lpstr>Presumption of guilt? Original Sin. </vt:lpstr>
      <vt:lpstr>Presumption of innocence? Tabula rasa.</vt:lpstr>
      <vt:lpstr>What is the law is based on?</vt:lpstr>
      <vt:lpstr>Class-based or Equal Laws? </vt:lpstr>
      <vt:lpstr>What is the purpose of punishment?</vt:lpstr>
      <vt:lpstr>Proper methods of punishment?</vt:lpstr>
      <vt:lpstr>Capital Punishment?</vt:lpstr>
      <vt:lpstr>Cesare Beccaria On Crimes and Punishment (1764)</vt:lpstr>
      <vt:lpstr>Punishment is preventive not a retributive.  Punishment should be proportionate to the crime committed.  The probability of punishment, not its severity, will the preventive effect.  Procedures of criminal convictions should be public.   Punishment should be prompt.</vt:lpstr>
      <vt:lpstr>Beccaria against the death penalty</vt:lpstr>
      <vt:lpstr>PowerPoint Presentation</vt:lpstr>
      <vt:lpstr>Common law and Civil law systems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Justice and the Law</dc:title>
  <dc:creator>Hicks, Stephen</dc:creator>
  <cp:lastModifiedBy>Hicks, Stephen</cp:lastModifiedBy>
  <cp:revision>23</cp:revision>
  <dcterms:created xsi:type="dcterms:W3CDTF">2013-08-29T21:57:38Z</dcterms:created>
  <dcterms:modified xsi:type="dcterms:W3CDTF">2013-09-12T02:14:10Z</dcterms:modified>
</cp:coreProperties>
</file>