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292" r:id="rId4"/>
    <p:sldId id="295" r:id="rId5"/>
    <p:sldId id="312" r:id="rId6"/>
    <p:sldId id="315" r:id="rId7"/>
    <p:sldId id="313" r:id="rId8"/>
    <p:sldId id="294" r:id="rId9"/>
    <p:sldId id="289" r:id="rId10"/>
    <p:sldId id="293" r:id="rId11"/>
    <p:sldId id="288" r:id="rId12"/>
    <p:sldId id="284" r:id="rId13"/>
    <p:sldId id="311" r:id="rId14"/>
    <p:sldId id="290" r:id="rId15"/>
    <p:sldId id="303" r:id="rId16"/>
    <p:sldId id="300" r:id="rId17"/>
    <p:sldId id="310" r:id="rId18"/>
    <p:sldId id="301" r:id="rId19"/>
    <p:sldId id="285" r:id="rId20"/>
    <p:sldId id="279" r:id="rId21"/>
    <p:sldId id="291" r:id="rId22"/>
    <p:sldId id="309" r:id="rId23"/>
    <p:sldId id="305" r:id="rId24"/>
    <p:sldId id="304" r:id="rId25"/>
    <p:sldId id="302" r:id="rId26"/>
    <p:sldId id="306" r:id="rId27"/>
    <p:sldId id="287" r:id="rId28"/>
    <p:sldId id="308" r:id="rId29"/>
    <p:sldId id="307" r:id="rId30"/>
    <p:sldId id="280" r:id="rId31"/>
    <p:sldId id="316" r:id="rId32"/>
    <p:sldId id="298" r:id="rId33"/>
    <p:sldId id="299" r:id="rId34"/>
    <p:sldId id="296"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8" y="-96"/>
      </p:cViewPr>
      <p:guideLst>
        <p:guide orient="horz" pos="2160"/>
        <p:guide pos="2880"/>
      </p:guideLst>
    </p:cSldViewPr>
  </p:slideViewPr>
  <p:notesTextViewPr>
    <p:cViewPr>
      <p:scale>
        <a:sx n="1" d="1"/>
        <a:sy n="1" d="1"/>
      </p:scale>
      <p:origin x="0" y="0"/>
    </p:cViewPr>
  </p:notesTextViewPr>
  <p:sorterViewPr>
    <p:cViewPr>
      <p:scale>
        <a:sx n="100" d="100"/>
        <a:sy n="100" d="100"/>
      </p:scale>
      <p:origin x="0" y="81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248699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5366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6740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363817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413687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293066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188813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329790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66080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130888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9A74-1E3D-4A79-A3AE-CBDFE890DABA}" type="datetimeFigureOut">
              <a:rPr lang="en-US" smtClean="0"/>
              <a:t>11/11/2013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3D1488-F0C9-4B24-869B-C1A641FD6ECB}" type="slidenum">
              <a:rPr lang="en-US" smtClean="0"/>
              <a:t>‹#›</a:t>
            </a:fld>
            <a:endParaRPr lang="en-US" dirty="0"/>
          </a:p>
        </p:txBody>
      </p:sp>
    </p:spTree>
    <p:extLst>
      <p:ext uri="{BB962C8B-B14F-4D97-AF65-F5344CB8AC3E}">
        <p14:creationId xmlns:p14="http://schemas.microsoft.com/office/powerpoint/2010/main" val="304858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6C9A74-1E3D-4A79-A3AE-CBDFE890DABA}" type="datetimeFigureOut">
              <a:rPr lang="en-US" smtClean="0"/>
              <a:t>11/11/2013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3D1488-F0C9-4B24-869B-C1A641FD6ECB}" type="slidenum">
              <a:rPr lang="en-US" smtClean="0"/>
              <a:t>‹#›</a:t>
            </a:fld>
            <a:endParaRPr lang="en-US" dirty="0"/>
          </a:p>
        </p:txBody>
      </p:sp>
    </p:spTree>
    <p:extLst>
      <p:ext uri="{BB962C8B-B14F-4D97-AF65-F5344CB8AC3E}">
        <p14:creationId xmlns:p14="http://schemas.microsoft.com/office/powerpoint/2010/main" val="166041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tephenhicks.org/2012/12/02/frederick-douglass-letter-to-his-former-mast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US" dirty="0" smtClean="0"/>
              <a:t>The Battle to End Slavery and Serfdom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514599"/>
            <a:ext cx="3157537"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888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1250"/>
            <a:ext cx="9144000" cy="5435499"/>
          </a:xfrm>
          <a:prstGeom prst="rect">
            <a:avLst/>
          </a:prstGeom>
        </p:spPr>
      </p:pic>
    </p:spTree>
    <p:extLst>
      <p:ext uri="{BB962C8B-B14F-4D97-AF65-F5344CB8AC3E}">
        <p14:creationId xmlns:p14="http://schemas.microsoft.com/office/powerpoint/2010/main" val="316137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pPr algn="l"/>
            <a:r>
              <a:rPr lang="en-US" sz="3600" dirty="0" smtClean="0">
                <a:solidFill>
                  <a:srgbClr val="C00000"/>
                </a:solidFill>
              </a:rPr>
              <a:t>11 </a:t>
            </a:r>
            <a:r>
              <a:rPr lang="en-US" sz="3600" dirty="0">
                <a:solidFill>
                  <a:srgbClr val="C00000"/>
                </a:solidFill>
              </a:rPr>
              <a:t>million Africans </a:t>
            </a:r>
            <a:r>
              <a:rPr lang="en-US" sz="3600" dirty="0" smtClean="0"/>
              <a:t>were transported </a:t>
            </a:r>
            <a:r>
              <a:rPr lang="en-US" sz="3600" dirty="0"/>
              <a:t>across the </a:t>
            </a:r>
            <a:r>
              <a:rPr lang="en-US" sz="3600" dirty="0" smtClean="0"/>
              <a:t>Atlantic. </a:t>
            </a:r>
            <a:br>
              <a:rPr lang="en-US" sz="3600" dirty="0" smtClean="0"/>
            </a:br>
            <a:r>
              <a:rPr lang="en-US" sz="3600" dirty="0" smtClean="0"/>
              <a:t/>
            </a:r>
            <a:br>
              <a:rPr lang="en-US" sz="3600" dirty="0" smtClean="0"/>
            </a:br>
            <a:r>
              <a:rPr lang="en-US" sz="3600" dirty="0" smtClean="0">
                <a:solidFill>
                  <a:srgbClr val="C00000"/>
                </a:solidFill>
              </a:rPr>
              <a:t>94% </a:t>
            </a:r>
            <a:r>
              <a:rPr lang="en-US" sz="3600" dirty="0" smtClean="0"/>
              <a:t>went </a:t>
            </a:r>
            <a:r>
              <a:rPr lang="en-US" sz="3600" dirty="0"/>
              <a:t>to South and </a:t>
            </a:r>
            <a:r>
              <a:rPr lang="en-US" sz="3600" dirty="0" smtClean="0"/>
              <a:t>Central America </a:t>
            </a:r>
            <a:r>
              <a:rPr lang="en-US" sz="2800" dirty="0" smtClean="0"/>
              <a:t>(mainly </a:t>
            </a:r>
            <a:r>
              <a:rPr lang="en-US" sz="2800" dirty="0"/>
              <a:t>to Portuguese, Spanish and French </a:t>
            </a:r>
            <a:r>
              <a:rPr lang="en-US" sz="2800" dirty="0" smtClean="0"/>
              <a:t>possessions). </a:t>
            </a:r>
            <a:r>
              <a:rPr lang="en-US" sz="3600" dirty="0" smtClean="0"/>
              <a:t/>
            </a:r>
            <a:br>
              <a:rPr lang="en-US" sz="3600" dirty="0" smtClean="0"/>
            </a:br>
            <a:r>
              <a:rPr lang="en-US" sz="3600" dirty="0" smtClean="0"/>
              <a:t/>
            </a:r>
            <a:br>
              <a:rPr lang="en-US" sz="3600" dirty="0" smtClean="0"/>
            </a:br>
            <a:r>
              <a:rPr lang="en-US" sz="3600" dirty="0">
                <a:solidFill>
                  <a:srgbClr val="C00000"/>
                </a:solidFill>
              </a:rPr>
              <a:t>6</a:t>
            </a:r>
            <a:r>
              <a:rPr lang="en-US" sz="3600" dirty="0" smtClean="0">
                <a:solidFill>
                  <a:srgbClr val="C00000"/>
                </a:solidFill>
              </a:rPr>
              <a:t>% </a:t>
            </a:r>
            <a:r>
              <a:rPr lang="en-US" sz="3600" dirty="0" smtClean="0"/>
              <a:t>went </a:t>
            </a:r>
            <a:r>
              <a:rPr lang="en-US" sz="3600" dirty="0"/>
              <a:t>to </a:t>
            </a:r>
            <a:r>
              <a:rPr lang="en-US" sz="3600" dirty="0" smtClean="0"/>
              <a:t>colonial America and the USA.</a:t>
            </a:r>
            <a:endParaRPr lang="en-US" sz="3600" dirty="0"/>
          </a:p>
        </p:txBody>
      </p:sp>
    </p:spTree>
    <p:extLst>
      <p:ext uri="{BB962C8B-B14F-4D97-AF65-F5344CB8AC3E}">
        <p14:creationId xmlns:p14="http://schemas.microsoft.com/office/powerpoint/2010/main" val="1285916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4800"/>
            <a:ext cx="5257800" cy="6309360"/>
          </a:xfrm>
          <a:prstGeom prst="rect">
            <a:avLst/>
          </a:prstGeom>
        </p:spPr>
      </p:pic>
    </p:spTree>
    <p:extLst>
      <p:ext uri="{BB962C8B-B14F-4D97-AF65-F5344CB8AC3E}">
        <p14:creationId xmlns:p14="http://schemas.microsoft.com/office/powerpoint/2010/main" val="3295409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rationales for slavery</a:t>
            </a:r>
            <a:endParaRPr lang="en-US" dirty="0"/>
          </a:p>
        </p:txBody>
      </p:sp>
      <p:sp>
        <p:nvSpPr>
          <p:cNvPr id="3" name="Content Placeholder 2"/>
          <p:cNvSpPr>
            <a:spLocks noGrp="1"/>
          </p:cNvSpPr>
          <p:nvPr>
            <p:ph idx="1"/>
          </p:nvPr>
        </p:nvSpPr>
        <p:spPr>
          <a:xfrm>
            <a:off x="1066800" y="1676400"/>
            <a:ext cx="6629400" cy="4525963"/>
          </a:xfrm>
        </p:spPr>
        <p:txBody>
          <a:bodyPr/>
          <a:lstStyle/>
          <a:p>
            <a:pPr marL="0" indent="0" algn="ctr">
              <a:buNone/>
            </a:pPr>
            <a:r>
              <a:rPr lang="en-US" dirty="0" smtClean="0"/>
              <a:t>Rights of </a:t>
            </a:r>
            <a:r>
              <a:rPr lang="en-US" dirty="0" smtClean="0">
                <a:solidFill>
                  <a:srgbClr val="C00000"/>
                </a:solidFill>
              </a:rPr>
              <a:t>conquest</a:t>
            </a:r>
            <a:r>
              <a:rPr lang="en-US" dirty="0" smtClean="0"/>
              <a:t>.</a:t>
            </a:r>
          </a:p>
          <a:p>
            <a:pPr marL="0" indent="0" algn="ctr">
              <a:buNone/>
            </a:pPr>
            <a:endParaRPr lang="en-US" dirty="0" smtClean="0"/>
          </a:p>
          <a:p>
            <a:pPr marL="0" indent="0" algn="ctr">
              <a:buNone/>
            </a:pPr>
            <a:r>
              <a:rPr lang="en-US" dirty="0" smtClean="0"/>
              <a:t>The </a:t>
            </a:r>
            <a:r>
              <a:rPr lang="en-US" dirty="0" smtClean="0">
                <a:solidFill>
                  <a:srgbClr val="C00000"/>
                </a:solidFill>
              </a:rPr>
              <a:t>natural inferiority </a:t>
            </a:r>
            <a:r>
              <a:rPr lang="en-US" dirty="0" smtClean="0"/>
              <a:t>of some. </a:t>
            </a:r>
          </a:p>
          <a:p>
            <a:pPr marL="0" indent="0" algn="ctr">
              <a:buNone/>
            </a:pPr>
            <a:endParaRPr lang="en-US" dirty="0" smtClean="0"/>
          </a:p>
          <a:p>
            <a:pPr marL="0" indent="0" algn="ctr">
              <a:buNone/>
            </a:pPr>
            <a:r>
              <a:rPr lang="en-US" dirty="0" smtClean="0">
                <a:solidFill>
                  <a:srgbClr val="C00000"/>
                </a:solidFill>
              </a:rPr>
              <a:t>Religious</a:t>
            </a:r>
            <a:r>
              <a:rPr lang="en-US" dirty="0" smtClean="0"/>
              <a:t> sanction.</a:t>
            </a:r>
            <a:endParaRPr lang="en-US" dirty="0"/>
          </a:p>
        </p:txBody>
      </p:sp>
    </p:spTree>
    <p:extLst>
      <p:ext uri="{BB962C8B-B14F-4D97-AF65-F5344CB8AC3E}">
        <p14:creationId xmlns:p14="http://schemas.microsoft.com/office/powerpoint/2010/main" val="2192296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868362"/>
          </a:xfrm>
        </p:spPr>
        <p:txBody>
          <a:bodyPr>
            <a:noAutofit/>
          </a:bodyPr>
          <a:lstStyle/>
          <a:p>
            <a:r>
              <a:rPr lang="en-US" sz="3600" dirty="0" smtClean="0"/>
              <a:t>Traditional attitudes: </a:t>
            </a:r>
            <a:r>
              <a:rPr lang="en-US" sz="3600" dirty="0" smtClean="0">
                <a:solidFill>
                  <a:srgbClr val="C00000"/>
                </a:solidFill>
              </a:rPr>
              <a:t>Judeo-Christian </a:t>
            </a:r>
            <a:r>
              <a:rPr lang="en-US" sz="3600" dirty="0" smtClean="0"/>
              <a:t>West</a:t>
            </a:r>
            <a:endParaRPr lang="en-US" sz="3600" dirty="0"/>
          </a:p>
        </p:txBody>
      </p:sp>
      <p:sp>
        <p:nvSpPr>
          <p:cNvPr id="3" name="TextBox 2"/>
          <p:cNvSpPr txBox="1"/>
          <p:nvPr/>
        </p:nvSpPr>
        <p:spPr>
          <a:xfrm>
            <a:off x="304800" y="1447800"/>
            <a:ext cx="8534400" cy="4770537"/>
          </a:xfrm>
          <a:prstGeom prst="rect">
            <a:avLst/>
          </a:prstGeom>
          <a:noFill/>
        </p:spPr>
        <p:txBody>
          <a:bodyPr wrap="square" rtlCol="0">
            <a:spAutoFit/>
          </a:bodyPr>
          <a:lstStyle/>
          <a:p>
            <a:r>
              <a:rPr lang="en-US" sz="2800" dirty="0">
                <a:solidFill>
                  <a:srgbClr val="C00000"/>
                </a:solidFill>
              </a:rPr>
              <a:t>Exodus 21:20-21</a:t>
            </a:r>
            <a:r>
              <a:rPr lang="en-US" sz="2800" dirty="0"/>
              <a:t>: If a man beats his male or female slave with a rod and the slave dies as a direct result, he must be </a:t>
            </a:r>
            <a:r>
              <a:rPr lang="en-US" sz="2800" dirty="0" smtClean="0"/>
              <a:t>punished; </a:t>
            </a:r>
            <a:r>
              <a:rPr lang="en-US" sz="2800" dirty="0"/>
              <a:t>but he is not to be punished if the slave gets up after a day or two, since the slave is his property.</a:t>
            </a:r>
          </a:p>
          <a:p>
            <a:r>
              <a:rPr lang="en-US" sz="2800" dirty="0"/>
              <a:t> </a:t>
            </a:r>
          </a:p>
          <a:p>
            <a:r>
              <a:rPr lang="en-US" sz="2800" dirty="0">
                <a:solidFill>
                  <a:srgbClr val="C00000"/>
                </a:solidFill>
              </a:rPr>
              <a:t>Leviticus </a:t>
            </a:r>
            <a:r>
              <a:rPr lang="en-US" sz="2800" dirty="0" smtClean="0">
                <a:solidFill>
                  <a:srgbClr val="C00000"/>
                </a:solidFill>
              </a:rPr>
              <a:t>25:44-45</a:t>
            </a:r>
            <a:r>
              <a:rPr lang="en-US" sz="2800" dirty="0" smtClean="0"/>
              <a:t>: Your </a:t>
            </a:r>
            <a:r>
              <a:rPr lang="en-US" sz="2800" dirty="0"/>
              <a:t>male and female slaves are to come from the nations around you; from them you may buy slaves. You may also buy some of the temporary residents living among you and members of their clans born in your country, and they will become your property.</a:t>
            </a:r>
          </a:p>
          <a:p>
            <a:r>
              <a:rPr lang="en-US" sz="2400" dirty="0"/>
              <a:t> </a:t>
            </a:r>
          </a:p>
        </p:txBody>
      </p:sp>
    </p:spTree>
    <p:extLst>
      <p:ext uri="{BB962C8B-B14F-4D97-AF65-F5344CB8AC3E}">
        <p14:creationId xmlns:p14="http://schemas.microsoft.com/office/powerpoint/2010/main" val="128591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Testament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C00000"/>
                </a:solidFill>
              </a:rPr>
              <a:t>1 Peter 2:13</a:t>
            </a:r>
            <a:r>
              <a:rPr lang="en-US" dirty="0"/>
              <a:t>: </a:t>
            </a:r>
            <a:r>
              <a:rPr lang="en-US" dirty="0" smtClean="0"/>
              <a:t>“Submit </a:t>
            </a:r>
            <a:r>
              <a:rPr lang="en-US" dirty="0"/>
              <a:t>yourselves for the Lord's sake to every authority instituted among men</a:t>
            </a:r>
            <a:r>
              <a:rPr lang="en-US" dirty="0" smtClean="0"/>
              <a:t>.”</a:t>
            </a:r>
          </a:p>
          <a:p>
            <a:pPr marL="0" indent="0">
              <a:buNone/>
            </a:pPr>
            <a:endParaRPr lang="en-US" dirty="0"/>
          </a:p>
          <a:p>
            <a:pPr marL="0" indent="0">
              <a:buNone/>
            </a:pPr>
            <a:r>
              <a:rPr lang="en-US" dirty="0">
                <a:solidFill>
                  <a:srgbClr val="C00000"/>
                </a:solidFill>
              </a:rPr>
              <a:t>2:18</a:t>
            </a:r>
            <a:r>
              <a:rPr lang="en-US" dirty="0"/>
              <a:t>: </a:t>
            </a:r>
            <a:r>
              <a:rPr lang="en-US" dirty="0" smtClean="0"/>
              <a:t>“Slaves</a:t>
            </a:r>
            <a:r>
              <a:rPr lang="en-US" dirty="0"/>
              <a:t>, submit yourselves to your masters with all respect, not only to those who are good and considerate, but also to those who are harsh</a:t>
            </a:r>
            <a:r>
              <a:rPr lang="en-US" dirty="0" smtClean="0"/>
              <a:t>.”</a:t>
            </a:r>
            <a:endParaRPr lang="en-US" dirty="0"/>
          </a:p>
          <a:p>
            <a:pPr marL="0" indent="0">
              <a:buNone/>
            </a:pPr>
            <a:r>
              <a:rPr lang="en-US" dirty="0"/>
              <a:t> </a:t>
            </a:r>
          </a:p>
          <a:p>
            <a:pPr marL="0" indent="0">
              <a:buNone/>
            </a:pPr>
            <a:r>
              <a:rPr lang="en-US" dirty="0">
                <a:solidFill>
                  <a:srgbClr val="C00000"/>
                </a:solidFill>
              </a:rPr>
              <a:t>Ephesians</a:t>
            </a:r>
            <a:r>
              <a:rPr lang="en-US" dirty="0"/>
              <a:t>: </a:t>
            </a:r>
            <a:r>
              <a:rPr lang="en-US" dirty="0" smtClean="0"/>
              <a:t>“Servants</a:t>
            </a:r>
            <a:r>
              <a:rPr lang="en-US" dirty="0"/>
              <a:t>, be obedient to them that are your masters according to the flesh, with fear and trembling, in singleness of your heart, as unto </a:t>
            </a:r>
            <a:r>
              <a:rPr lang="en-US" dirty="0" smtClean="0"/>
              <a:t>Christ.”</a:t>
            </a:r>
            <a:endParaRPr lang="en-US" dirty="0"/>
          </a:p>
          <a:p>
            <a:pPr marL="0" indent="0">
              <a:buNone/>
            </a:pPr>
            <a:endParaRPr lang="en-US" dirty="0"/>
          </a:p>
        </p:txBody>
      </p:sp>
    </p:spTree>
    <p:extLst>
      <p:ext uri="{BB962C8B-B14F-4D97-AF65-F5344CB8AC3E}">
        <p14:creationId xmlns:p14="http://schemas.microsoft.com/office/powerpoint/2010/main" val="783320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620000" cy="769441"/>
          </a:xfrm>
          <a:prstGeom prst="rect">
            <a:avLst/>
          </a:prstGeom>
          <a:noFill/>
        </p:spPr>
        <p:txBody>
          <a:bodyPr wrap="square" rtlCol="0">
            <a:spAutoFit/>
          </a:bodyPr>
          <a:lstStyle/>
          <a:p>
            <a:r>
              <a:rPr lang="en-US" sz="4400" dirty="0" smtClean="0"/>
              <a:t>The battle against slavery begins</a:t>
            </a:r>
            <a:endParaRPr lang="en-US" sz="4400" dirty="0"/>
          </a:p>
        </p:txBody>
      </p:sp>
    </p:spTree>
    <p:extLst>
      <p:ext uri="{BB962C8B-B14F-4D97-AF65-F5344CB8AC3E}">
        <p14:creationId xmlns:p14="http://schemas.microsoft.com/office/powerpoint/2010/main" val="1636324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Progression</a:t>
            </a:r>
            <a:endParaRPr lang="en-US" dirty="0"/>
          </a:p>
        </p:txBody>
      </p:sp>
      <p:sp>
        <p:nvSpPr>
          <p:cNvPr id="3" name="Content Placeholder 2"/>
          <p:cNvSpPr>
            <a:spLocks noGrp="1"/>
          </p:cNvSpPr>
          <p:nvPr>
            <p:ph idx="1"/>
          </p:nvPr>
        </p:nvSpPr>
        <p:spPr>
          <a:xfrm>
            <a:off x="457200" y="1219200"/>
            <a:ext cx="8229600" cy="5410200"/>
          </a:xfrm>
        </p:spPr>
        <p:txBody>
          <a:bodyPr>
            <a:normAutofit/>
          </a:bodyPr>
          <a:lstStyle/>
          <a:p>
            <a:pPr marL="514350" indent="-514350">
              <a:buAutoNum type="arabicPeriod"/>
            </a:pPr>
            <a:r>
              <a:rPr lang="en-US" dirty="0" smtClean="0">
                <a:solidFill>
                  <a:srgbClr val="C00000"/>
                </a:solidFill>
              </a:rPr>
              <a:t>Intellectual</a:t>
            </a:r>
            <a:r>
              <a:rPr lang="en-US" dirty="0" smtClean="0"/>
              <a:t>: </a:t>
            </a:r>
            <a:r>
              <a:rPr lang="en-US" sz="2800" dirty="0"/>
              <a:t>Slavery </a:t>
            </a:r>
            <a:r>
              <a:rPr lang="en-US" sz="2800" dirty="0" smtClean="0"/>
              <a:t>is wrong.</a:t>
            </a:r>
          </a:p>
          <a:p>
            <a:pPr marL="514350" indent="-514350">
              <a:buAutoNum type="arabicPeriod"/>
            </a:pPr>
            <a:r>
              <a:rPr lang="en-US" dirty="0" smtClean="0">
                <a:solidFill>
                  <a:srgbClr val="C00000"/>
                </a:solidFill>
              </a:rPr>
              <a:t>Societies formed</a:t>
            </a:r>
            <a:r>
              <a:rPr lang="en-US" dirty="0" smtClean="0"/>
              <a:t>: </a:t>
            </a:r>
            <a:r>
              <a:rPr lang="en-US" sz="2800" dirty="0"/>
              <a:t>Discussion, </a:t>
            </a:r>
            <a:r>
              <a:rPr lang="en-US" sz="2800" dirty="0" smtClean="0"/>
              <a:t>activism. </a:t>
            </a:r>
            <a:r>
              <a:rPr lang="en-US" sz="2400" dirty="0" smtClean="0"/>
              <a:t>E.g., Pennsylvania </a:t>
            </a:r>
            <a:r>
              <a:rPr lang="en-US" sz="2400" dirty="0"/>
              <a:t>Society for Promoting the Abolition of </a:t>
            </a:r>
            <a:r>
              <a:rPr lang="en-US" sz="2400" dirty="0" smtClean="0"/>
              <a:t>Slavery (1774). </a:t>
            </a:r>
            <a:r>
              <a:rPr lang="en-US" sz="2400" dirty="0"/>
              <a:t>Society for the Abolition of the Slave </a:t>
            </a:r>
            <a:r>
              <a:rPr lang="en-US" sz="2400" dirty="0" smtClean="0"/>
              <a:t>Trade (Britain, </a:t>
            </a:r>
            <a:r>
              <a:rPr lang="en-US" sz="2400" dirty="0"/>
              <a:t>1787</a:t>
            </a:r>
            <a:r>
              <a:rPr lang="en-US" sz="2400" dirty="0" smtClean="0"/>
              <a:t>). </a:t>
            </a:r>
            <a:r>
              <a:rPr lang="fr-FR" sz="2400" dirty="0"/>
              <a:t>Société des </a:t>
            </a:r>
            <a:r>
              <a:rPr lang="fr-FR" sz="2400" dirty="0" smtClean="0"/>
              <a:t>Amis </a:t>
            </a:r>
            <a:r>
              <a:rPr lang="fr-FR" sz="2400" dirty="0"/>
              <a:t>des Noirs </a:t>
            </a:r>
            <a:r>
              <a:rPr lang="fr-FR" sz="2400" dirty="0" smtClean="0"/>
              <a:t>(France, 1788).</a:t>
            </a:r>
            <a:r>
              <a:rPr lang="fr-FR" sz="2800" dirty="0" smtClean="0"/>
              <a:t> </a:t>
            </a:r>
            <a:endParaRPr lang="en-US" sz="2800" dirty="0" smtClean="0"/>
          </a:p>
          <a:p>
            <a:pPr marL="514350" indent="-514350">
              <a:buAutoNum type="arabicPeriod"/>
            </a:pPr>
            <a:r>
              <a:rPr lang="en-US" dirty="0" smtClean="0">
                <a:solidFill>
                  <a:srgbClr val="C00000"/>
                </a:solidFill>
              </a:rPr>
              <a:t>Legislation</a:t>
            </a:r>
            <a:r>
              <a:rPr lang="en-US" dirty="0"/>
              <a:t>: </a:t>
            </a:r>
            <a:r>
              <a:rPr lang="en-US" sz="2800" dirty="0" smtClean="0"/>
              <a:t>(a) Prohibit </a:t>
            </a:r>
            <a:r>
              <a:rPr lang="en-US" sz="2800" dirty="0"/>
              <a:t>in the home </a:t>
            </a:r>
            <a:r>
              <a:rPr lang="en-US" sz="2800" dirty="0" smtClean="0"/>
              <a:t>country, (b) Prohibit </a:t>
            </a:r>
            <a:r>
              <a:rPr lang="en-US" sz="2800" dirty="0"/>
              <a:t>the international trade </a:t>
            </a:r>
            <a:r>
              <a:rPr lang="en-US" sz="2400" dirty="0"/>
              <a:t>(Britain and the USA, </a:t>
            </a:r>
            <a:r>
              <a:rPr lang="en-US" sz="2400" dirty="0" smtClean="0"/>
              <a:t>1807), </a:t>
            </a:r>
            <a:r>
              <a:rPr lang="en-US" sz="2800" dirty="0" smtClean="0"/>
              <a:t>(c) Prohibit </a:t>
            </a:r>
            <a:r>
              <a:rPr lang="en-US" sz="2800" dirty="0"/>
              <a:t>in the colonies </a:t>
            </a:r>
            <a:r>
              <a:rPr lang="en-US" sz="2400" dirty="0"/>
              <a:t>(e.g., French 1794). </a:t>
            </a:r>
            <a:r>
              <a:rPr lang="en-US" sz="2800" dirty="0" smtClean="0"/>
              <a:t>(d) Children </a:t>
            </a:r>
            <a:r>
              <a:rPr lang="en-US" sz="2800" dirty="0"/>
              <a:t>born of slaves are not slaves. </a:t>
            </a:r>
            <a:endParaRPr lang="en-US" sz="2800" dirty="0" smtClean="0"/>
          </a:p>
          <a:p>
            <a:pPr marL="514350" indent="-514350">
              <a:buAutoNum type="arabicPeriod"/>
            </a:pPr>
            <a:r>
              <a:rPr lang="en-US" dirty="0" smtClean="0">
                <a:solidFill>
                  <a:srgbClr val="C00000"/>
                </a:solidFill>
              </a:rPr>
              <a:t>War</a:t>
            </a:r>
            <a:r>
              <a:rPr lang="en-US" dirty="0"/>
              <a:t>: </a:t>
            </a:r>
            <a:r>
              <a:rPr lang="en-US" sz="2800" dirty="0"/>
              <a:t>E.g., </a:t>
            </a:r>
            <a:r>
              <a:rPr lang="en-US" sz="2800" dirty="0" smtClean="0"/>
              <a:t>British Naval patrols, US </a:t>
            </a:r>
            <a:r>
              <a:rPr lang="en-US" sz="2800" dirty="0"/>
              <a:t>Civil </a:t>
            </a:r>
            <a:r>
              <a:rPr lang="en-US" sz="2800" dirty="0" smtClean="0"/>
              <a:t>War </a:t>
            </a:r>
            <a:r>
              <a:rPr lang="en-US" sz="2400" dirty="0" smtClean="0"/>
              <a:t>(1861-1865)</a:t>
            </a:r>
            <a:r>
              <a:rPr lang="en-US" sz="2800" dirty="0" smtClean="0"/>
              <a:t>.</a:t>
            </a:r>
            <a:endParaRPr lang="en-US" sz="2800" dirty="0"/>
          </a:p>
        </p:txBody>
      </p:sp>
    </p:spTree>
    <p:extLst>
      <p:ext uri="{BB962C8B-B14F-4D97-AF65-F5344CB8AC3E}">
        <p14:creationId xmlns:p14="http://schemas.microsoft.com/office/powerpoint/2010/main" val="3109818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a:t>
            </a:r>
            <a:r>
              <a:rPr lang="en-US" dirty="0">
                <a:solidFill>
                  <a:srgbClr val="C00000"/>
                </a:solidFill>
              </a:rPr>
              <a:t>J</a:t>
            </a:r>
            <a:r>
              <a:rPr lang="en-US" dirty="0" smtClean="0">
                <a:solidFill>
                  <a:srgbClr val="C00000"/>
                </a:solidFill>
              </a:rPr>
              <a:t>efferson</a:t>
            </a:r>
            <a:r>
              <a:rPr lang="en-US" dirty="0" smtClean="0"/>
              <a:t> on slavery</a:t>
            </a:r>
            <a:endParaRPr lang="en-US" dirty="0"/>
          </a:p>
        </p:txBody>
      </p:sp>
      <p:sp>
        <p:nvSpPr>
          <p:cNvPr id="3" name="TextBox 2"/>
          <p:cNvSpPr txBox="1"/>
          <p:nvPr/>
        </p:nvSpPr>
        <p:spPr>
          <a:xfrm>
            <a:off x="2895600" y="1822338"/>
            <a:ext cx="5486400" cy="3108543"/>
          </a:xfrm>
          <a:prstGeom prst="rect">
            <a:avLst/>
          </a:prstGeom>
          <a:noFill/>
        </p:spPr>
        <p:txBody>
          <a:bodyPr wrap="square" rtlCol="0">
            <a:spAutoFit/>
          </a:bodyPr>
          <a:lstStyle/>
          <a:p>
            <a:pPr algn="ctr"/>
            <a:r>
              <a:rPr lang="en-US" sz="2800" dirty="0" smtClean="0"/>
              <a:t>Draft </a:t>
            </a:r>
            <a:r>
              <a:rPr lang="en-US" sz="2800" dirty="0"/>
              <a:t>of </a:t>
            </a:r>
            <a:r>
              <a:rPr lang="en-US" sz="2800" dirty="0" smtClean="0"/>
              <a:t>Constitution </a:t>
            </a:r>
            <a:r>
              <a:rPr lang="en-US" sz="2800" dirty="0"/>
              <a:t>for the State </a:t>
            </a:r>
            <a:r>
              <a:rPr lang="en-US" sz="2800" dirty="0" smtClean="0"/>
              <a:t>of Virginia (1776): </a:t>
            </a:r>
          </a:p>
          <a:p>
            <a:pPr algn="ctr"/>
            <a:endParaRPr lang="en-US" sz="1200" dirty="0" smtClean="0"/>
          </a:p>
          <a:p>
            <a:pPr algn="ctr"/>
            <a:r>
              <a:rPr lang="en-US" sz="3200" dirty="0" smtClean="0"/>
              <a:t>“</a:t>
            </a:r>
            <a:r>
              <a:rPr lang="en-US" sz="3200" dirty="0">
                <a:solidFill>
                  <a:srgbClr val="C00000"/>
                </a:solidFill>
              </a:rPr>
              <a:t>No person </a:t>
            </a:r>
            <a:r>
              <a:rPr lang="en-US" sz="3200" dirty="0" smtClean="0"/>
              <a:t>hereafter coming </a:t>
            </a:r>
            <a:r>
              <a:rPr lang="en-US" sz="3200" dirty="0"/>
              <a:t>into this county shall be held within the same in slavery </a:t>
            </a:r>
            <a:r>
              <a:rPr lang="en-US" sz="3200" dirty="0">
                <a:solidFill>
                  <a:srgbClr val="C00000"/>
                </a:solidFill>
              </a:rPr>
              <a:t>under </a:t>
            </a:r>
            <a:r>
              <a:rPr lang="en-US" sz="3200" dirty="0" smtClean="0">
                <a:solidFill>
                  <a:srgbClr val="C00000"/>
                </a:solidFill>
              </a:rPr>
              <a:t>any pretext </a:t>
            </a:r>
            <a:r>
              <a:rPr lang="en-US" sz="3200" dirty="0">
                <a:solidFill>
                  <a:srgbClr val="C00000"/>
                </a:solidFill>
              </a:rPr>
              <a:t>whatever</a:t>
            </a:r>
            <a:r>
              <a:rPr lang="en-US" sz="3200"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33598"/>
            <a:ext cx="1676400" cy="2486025"/>
          </a:xfrm>
          <a:prstGeom prst="rect">
            <a:avLst/>
          </a:prstGeom>
        </p:spPr>
      </p:pic>
    </p:spTree>
    <p:extLst>
      <p:ext uri="{BB962C8B-B14F-4D97-AF65-F5344CB8AC3E}">
        <p14:creationId xmlns:p14="http://schemas.microsoft.com/office/powerpoint/2010/main" val="2061901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043" y="0"/>
            <a:ext cx="6515914" cy="6858000"/>
          </a:xfrm>
          <a:prstGeom prst="rect">
            <a:avLst/>
          </a:prstGeom>
        </p:spPr>
      </p:pic>
    </p:spTree>
    <p:extLst>
      <p:ext uri="{BB962C8B-B14F-4D97-AF65-F5344CB8AC3E}">
        <p14:creationId xmlns:p14="http://schemas.microsoft.com/office/powerpoint/2010/main" val="3295409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lstStyle/>
          <a:p>
            <a:r>
              <a:rPr lang="en-US" dirty="0" smtClean="0"/>
              <a:t>By </a:t>
            </a:r>
            <a:r>
              <a:rPr lang="en-US" dirty="0" smtClean="0">
                <a:solidFill>
                  <a:srgbClr val="C00000"/>
                </a:solidFill>
              </a:rPr>
              <a:t>1500</a:t>
            </a:r>
            <a:endParaRPr lang="en-US" dirty="0">
              <a:solidFill>
                <a:srgbClr val="C00000"/>
              </a:solidFill>
            </a:endParaRPr>
          </a:p>
        </p:txBody>
      </p:sp>
      <p:sp>
        <p:nvSpPr>
          <p:cNvPr id="3" name="Content Placeholder 2"/>
          <p:cNvSpPr>
            <a:spLocks noGrp="1"/>
          </p:cNvSpPr>
          <p:nvPr>
            <p:ph idx="1"/>
          </p:nvPr>
        </p:nvSpPr>
        <p:spPr>
          <a:xfrm>
            <a:off x="1066800" y="1905000"/>
            <a:ext cx="7010400" cy="2667000"/>
          </a:xfrm>
        </p:spPr>
        <p:txBody>
          <a:bodyPr>
            <a:normAutofit/>
          </a:bodyPr>
          <a:lstStyle/>
          <a:p>
            <a:pPr marL="0" indent="0" algn="ctr">
              <a:buNone/>
            </a:pPr>
            <a:r>
              <a:rPr lang="en-US" dirty="0" smtClean="0"/>
              <a:t>Slavery </a:t>
            </a:r>
            <a:r>
              <a:rPr lang="en-US" dirty="0" smtClean="0"/>
              <a:t>had </a:t>
            </a:r>
            <a:r>
              <a:rPr lang="en-US" dirty="0" smtClean="0"/>
              <a:t>mostly died </a:t>
            </a:r>
            <a:r>
              <a:rPr lang="en-US" dirty="0"/>
              <a:t>out in </a:t>
            </a:r>
            <a:r>
              <a:rPr lang="en-US" dirty="0">
                <a:solidFill>
                  <a:srgbClr val="C00000"/>
                </a:solidFill>
              </a:rPr>
              <a:t>Western Europe</a:t>
            </a:r>
            <a:r>
              <a:rPr lang="en-US" dirty="0" smtClean="0"/>
              <a:t>.</a:t>
            </a:r>
          </a:p>
          <a:p>
            <a:pPr marL="0" indent="0" algn="ctr">
              <a:buNone/>
            </a:pPr>
            <a:endParaRPr lang="en-US" dirty="0" smtClean="0"/>
          </a:p>
          <a:p>
            <a:pPr marL="0" indent="0" algn="ctr">
              <a:buNone/>
            </a:pPr>
            <a:r>
              <a:rPr lang="en-US" dirty="0" smtClean="0"/>
              <a:t>Elsewhere, still common.</a:t>
            </a:r>
            <a:endParaRPr lang="en-US" dirty="0"/>
          </a:p>
        </p:txBody>
      </p:sp>
    </p:spTree>
    <p:extLst>
      <p:ext uri="{BB962C8B-B14F-4D97-AF65-F5344CB8AC3E}">
        <p14:creationId xmlns:p14="http://schemas.microsoft.com/office/powerpoint/2010/main" val="3762179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5321"/>
            <a:ext cx="4038600" cy="5882557"/>
          </a:xfrm>
        </p:spPr>
        <p:txBody>
          <a:bodyPr>
            <a:normAutofit/>
          </a:bodyPr>
          <a:lstStyle/>
          <a:p>
            <a:r>
              <a:rPr lang="en-US" dirty="0" smtClean="0"/>
              <a:t>Benjamin </a:t>
            </a:r>
            <a:r>
              <a:rPr lang="en-US" dirty="0" smtClean="0">
                <a:solidFill>
                  <a:srgbClr val="C00000"/>
                </a:solidFill>
              </a:rPr>
              <a:t>Rush: </a:t>
            </a:r>
            <a:br>
              <a:rPr lang="en-US" dirty="0" smtClean="0">
                <a:solidFill>
                  <a:srgbClr val="C00000"/>
                </a:solidFill>
              </a:rPr>
            </a:br>
            <a:r>
              <a:rPr lang="en-US" sz="1400" dirty="0">
                <a:solidFill>
                  <a:srgbClr val="C00000"/>
                </a:solidFill>
              </a:rPr>
              <a:t/>
            </a:r>
            <a:br>
              <a:rPr lang="en-US" sz="1400" dirty="0">
                <a:solidFill>
                  <a:srgbClr val="C00000"/>
                </a:solidFill>
              </a:rPr>
            </a:br>
            <a:r>
              <a:rPr lang="en-US" sz="3600" dirty="0" smtClean="0"/>
              <a:t>Co-founder with Benjamin Franklin of </a:t>
            </a:r>
            <a:r>
              <a:rPr lang="en-US" sz="3600" dirty="0" smtClean="0">
                <a:solidFill>
                  <a:srgbClr val="C00000"/>
                </a:solidFill>
              </a:rPr>
              <a:t>Pennsylvania Society for </a:t>
            </a:r>
            <a:r>
              <a:rPr lang="en-US" sz="3600" dirty="0">
                <a:solidFill>
                  <a:srgbClr val="C00000"/>
                </a:solidFill>
              </a:rPr>
              <a:t>Promoting the Abolition of Slavery </a:t>
            </a:r>
            <a:r>
              <a:rPr lang="en-US" sz="3600" dirty="0"/>
              <a:t>(1774)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660" y="240406"/>
            <a:ext cx="2362480" cy="2740125"/>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76600"/>
            <a:ext cx="3733800" cy="313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5409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505200"/>
            <a:ext cx="3200400" cy="2362200"/>
          </a:xfrm>
        </p:spPr>
        <p:txBody>
          <a:bodyPr>
            <a:normAutofit fontScale="90000"/>
          </a:bodyPr>
          <a:lstStyle/>
          <a:p>
            <a:r>
              <a:rPr lang="en-US" sz="3200" dirty="0" smtClean="0"/>
              <a:t>William </a:t>
            </a:r>
            <a:r>
              <a:rPr lang="en-US" sz="3200" dirty="0" smtClean="0">
                <a:solidFill>
                  <a:srgbClr val="C00000"/>
                </a:solidFill>
              </a:rPr>
              <a:t>Wilberforce</a:t>
            </a:r>
            <a:r>
              <a:rPr lang="en-US" sz="3200" dirty="0" smtClean="0"/>
              <a:t>:</a:t>
            </a:r>
            <a:br>
              <a:rPr lang="en-US" sz="3200" dirty="0" smtClean="0"/>
            </a:br>
            <a:r>
              <a:rPr lang="en-US" sz="1300" dirty="0" smtClean="0"/>
              <a:t> </a:t>
            </a:r>
            <a:r>
              <a:rPr lang="en-US" sz="3200" dirty="0" smtClean="0"/>
              <a:t/>
            </a:r>
            <a:br>
              <a:rPr lang="en-US" sz="3200" dirty="0" smtClean="0"/>
            </a:br>
            <a:r>
              <a:rPr lang="en-US" sz="3200" dirty="0" smtClean="0"/>
              <a:t>1789 speech before British Parliament.</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5181600" cy="6263979"/>
          </a:xfrm>
          <a:prstGeom prst="rect">
            <a:avLst/>
          </a:prstGeom>
        </p:spPr>
      </p:pic>
    </p:spTree>
    <p:extLst>
      <p:ext uri="{BB962C8B-B14F-4D97-AF65-F5344CB8AC3E}">
        <p14:creationId xmlns:p14="http://schemas.microsoft.com/office/powerpoint/2010/main" val="128591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Denis</a:t>
            </a:r>
            <a:r>
              <a:rPr lang="en-US" dirty="0" smtClean="0">
                <a:solidFill>
                  <a:srgbClr val="C00000"/>
                </a:solidFill>
              </a:rPr>
              <a:t> Diderot</a:t>
            </a:r>
            <a:r>
              <a:rPr lang="en-US" dirty="0" smtClean="0"/>
              <a:t> </a:t>
            </a:r>
            <a:r>
              <a:rPr lang="en-US" dirty="0"/>
              <a:t>on the slave trade:</a:t>
            </a:r>
          </a:p>
        </p:txBody>
      </p:sp>
      <p:sp>
        <p:nvSpPr>
          <p:cNvPr id="3" name="Content Placeholder 2"/>
          <p:cNvSpPr>
            <a:spLocks noGrp="1"/>
          </p:cNvSpPr>
          <p:nvPr>
            <p:ph idx="1"/>
          </p:nvPr>
        </p:nvSpPr>
        <p:spPr>
          <a:xfrm>
            <a:off x="685800" y="1600200"/>
            <a:ext cx="5029200" cy="4525963"/>
          </a:xfrm>
        </p:spPr>
        <p:txBody>
          <a:bodyPr/>
          <a:lstStyle/>
          <a:p>
            <a:pPr marL="0" indent="0">
              <a:buNone/>
            </a:pPr>
            <a:r>
              <a:rPr lang="en-US" dirty="0"/>
              <a:t>T</a:t>
            </a:r>
            <a:r>
              <a:rPr lang="en-US" dirty="0" smtClean="0"/>
              <a:t>he </a:t>
            </a:r>
            <a:r>
              <a:rPr lang="en-US" dirty="0"/>
              <a:t>Africans “are tyrannized, mutilated, burnt and put to death, and yet we listen to these accounts coolly and without emotion. The torments of a people to whom we owe our luxuries are never able to reach our hearts</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057400"/>
            <a:ext cx="2760579" cy="3429000"/>
          </a:xfrm>
          <a:prstGeom prst="rect">
            <a:avLst/>
          </a:prstGeom>
        </p:spPr>
      </p:pic>
    </p:spTree>
    <p:extLst>
      <p:ext uri="{BB962C8B-B14F-4D97-AF65-F5344CB8AC3E}">
        <p14:creationId xmlns:p14="http://schemas.microsoft.com/office/powerpoint/2010/main" val="51084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Thomas-Alexander </a:t>
            </a:r>
            <a:r>
              <a:rPr lang="en-US" dirty="0" smtClean="0">
                <a:solidFill>
                  <a:srgbClr val="C00000"/>
                </a:solidFill>
              </a:rPr>
              <a:t>Dumas</a:t>
            </a:r>
            <a:endParaRPr lang="en-US"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318" y="990600"/>
            <a:ext cx="7239000" cy="5561331"/>
          </a:xfrm>
          <a:prstGeom prst="rect">
            <a:avLst/>
          </a:prstGeom>
        </p:spPr>
      </p:pic>
    </p:spTree>
    <p:extLst>
      <p:ext uri="{BB962C8B-B14F-4D97-AF65-F5344CB8AC3E}">
        <p14:creationId xmlns:p14="http://schemas.microsoft.com/office/powerpoint/2010/main" val="993597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2743200" cy="1143000"/>
          </a:xfrm>
        </p:spPr>
        <p:txBody>
          <a:bodyPr/>
          <a:lstStyle/>
          <a:p>
            <a:r>
              <a:rPr lang="en-US" dirty="0" smtClean="0">
                <a:solidFill>
                  <a:srgbClr val="C00000"/>
                </a:solidFill>
              </a:rPr>
              <a:t>Gannibal</a:t>
            </a:r>
            <a:endParaRPr lang="en-US"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1" y="345583"/>
            <a:ext cx="4226242" cy="6477000"/>
          </a:xfrm>
          <a:prstGeom prst="rect">
            <a:avLst/>
          </a:prstGeom>
        </p:spPr>
      </p:pic>
    </p:spTree>
    <p:extLst>
      <p:ext uri="{BB962C8B-B14F-4D97-AF65-F5344CB8AC3E}">
        <p14:creationId xmlns:p14="http://schemas.microsoft.com/office/powerpoint/2010/main" val="3732883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3276600"/>
            <a:ext cx="2895600" cy="1143000"/>
          </a:xfrm>
        </p:spPr>
        <p:txBody>
          <a:bodyPr>
            <a:normAutofit fontScale="90000"/>
          </a:bodyPr>
          <a:lstStyle/>
          <a:p>
            <a:r>
              <a:rPr lang="en-US" dirty="0" smtClean="0"/>
              <a:t>Frederick </a:t>
            </a:r>
            <a:br>
              <a:rPr lang="en-US" dirty="0" smtClean="0"/>
            </a:br>
            <a:r>
              <a:rPr lang="en-US" dirty="0" smtClean="0">
                <a:solidFill>
                  <a:srgbClr val="C00000"/>
                </a:solidFill>
              </a:rPr>
              <a:t>Douglass</a:t>
            </a:r>
            <a:endParaRPr lang="en-US"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0257"/>
            <a:ext cx="4953000" cy="5876059"/>
          </a:xfrm>
          <a:prstGeom prst="rect">
            <a:avLst/>
          </a:prstGeom>
        </p:spPr>
      </p:pic>
    </p:spTree>
    <p:extLst>
      <p:ext uri="{BB962C8B-B14F-4D97-AF65-F5344CB8AC3E}">
        <p14:creationId xmlns:p14="http://schemas.microsoft.com/office/powerpoint/2010/main" val="556198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65238"/>
          </a:xfrm>
        </p:spPr>
        <p:txBody>
          <a:bodyPr>
            <a:noAutofit/>
          </a:bodyPr>
          <a:lstStyle/>
          <a:p>
            <a:r>
              <a:rPr lang="en-US" sz="3200" b="1" dirty="0"/>
              <a:t>In </a:t>
            </a:r>
            <a:r>
              <a:rPr lang="en-US" sz="3200" b="1" dirty="0" smtClean="0"/>
              <a:t>a </a:t>
            </a:r>
            <a:r>
              <a:rPr lang="en-US" sz="3200" b="1" dirty="0">
                <a:hlinkClick r:id="rId2"/>
              </a:rPr>
              <a:t>letter to his former </a:t>
            </a:r>
            <a:r>
              <a:rPr lang="en-US" sz="3200" b="1" dirty="0" smtClean="0">
                <a:hlinkClick r:id="rId2"/>
              </a:rPr>
              <a:t>master</a:t>
            </a:r>
            <a:r>
              <a:rPr lang="en-US" sz="3200" b="1" dirty="0" smtClean="0"/>
              <a:t> (1848), Douglass </a:t>
            </a:r>
            <a:r>
              <a:rPr lang="en-US" sz="3200" b="1" dirty="0"/>
              <a:t>explains </a:t>
            </a:r>
            <a:r>
              <a:rPr lang="en-US" sz="3200" b="1" dirty="0" smtClean="0"/>
              <a:t>why he escaped </a:t>
            </a:r>
            <a:r>
              <a:rPr lang="en-US" sz="3200" b="1" dirty="0"/>
              <a:t>from slavery:</a:t>
            </a:r>
            <a:r>
              <a:rPr lang="en-US" sz="3200" dirty="0">
                <a:solidFill>
                  <a:srgbClr val="C00000"/>
                </a:solidFill>
              </a:rPr>
              <a:t/>
            </a:r>
            <a:br>
              <a:rPr lang="en-US" sz="3200" dirty="0">
                <a:solidFill>
                  <a:srgbClr val="C00000"/>
                </a:solidFill>
              </a:rPr>
            </a:br>
            <a:endParaRPr lang="en-US" sz="3200" dirty="0">
              <a:solidFill>
                <a:srgbClr val="C00000"/>
              </a:solidFill>
            </a:endParaRPr>
          </a:p>
        </p:txBody>
      </p:sp>
      <p:sp>
        <p:nvSpPr>
          <p:cNvPr id="3" name="Content Placeholder 2"/>
          <p:cNvSpPr>
            <a:spLocks noGrp="1"/>
          </p:cNvSpPr>
          <p:nvPr>
            <p:ph idx="1"/>
          </p:nvPr>
        </p:nvSpPr>
        <p:spPr>
          <a:xfrm>
            <a:off x="533400" y="1371600"/>
            <a:ext cx="8305800" cy="5486400"/>
          </a:xfrm>
        </p:spPr>
        <p:txBody>
          <a:bodyPr>
            <a:normAutofit fontScale="92500" lnSpcReduction="10000"/>
          </a:bodyPr>
          <a:lstStyle/>
          <a:p>
            <a:pPr marL="0" indent="0">
              <a:buNone/>
            </a:pPr>
            <a:r>
              <a:rPr lang="en-US" dirty="0" smtClean="0"/>
              <a:t>“</a:t>
            </a:r>
            <a:r>
              <a:rPr lang="en-US" dirty="0"/>
              <a:t>The </a:t>
            </a:r>
            <a:r>
              <a:rPr lang="en-US" dirty="0">
                <a:solidFill>
                  <a:srgbClr val="C00000"/>
                </a:solidFill>
              </a:rPr>
              <a:t>morality</a:t>
            </a:r>
            <a:r>
              <a:rPr lang="en-US" dirty="0"/>
              <a:t> of the act, </a:t>
            </a:r>
            <a:r>
              <a:rPr lang="en-US" dirty="0" smtClean="0"/>
              <a:t>I dispose </a:t>
            </a:r>
            <a:r>
              <a:rPr lang="en-US" dirty="0"/>
              <a:t>as follows: I am myself; you are yourself; we are two distinct persons, equal persons. What you are, I am. You are a man, and so am I. God created both, and made us separate beings. </a:t>
            </a:r>
            <a:r>
              <a:rPr lang="en-US" dirty="0">
                <a:solidFill>
                  <a:srgbClr val="C00000"/>
                </a:solidFill>
              </a:rPr>
              <a:t>I am not by nature bound to you, or you to me.</a:t>
            </a:r>
            <a:r>
              <a:rPr lang="en-US" dirty="0"/>
              <a:t> Nature does not make your existence depend upon me, or mine to depend upon yours. I cannot walk upon your legs, or you upon mine. I cannot breathe for you, or you for me; I must breathe for myself, and you for yourself. </a:t>
            </a:r>
            <a:r>
              <a:rPr lang="en-US" dirty="0">
                <a:solidFill>
                  <a:srgbClr val="C00000"/>
                </a:solidFill>
              </a:rPr>
              <a:t>We are distinct persons, and are each equally provided with faculties necessary to our individual existence</a:t>
            </a:r>
            <a:r>
              <a:rPr lang="en-US" dirty="0" smtClean="0"/>
              <a:t>.”</a:t>
            </a:r>
            <a:endParaRPr lang="en-US" dirty="0"/>
          </a:p>
        </p:txBody>
      </p:sp>
    </p:spTree>
    <p:extLst>
      <p:ext uri="{BB962C8B-B14F-4D97-AF65-F5344CB8AC3E}">
        <p14:creationId xmlns:p14="http://schemas.microsoft.com/office/powerpoint/2010/main" val="3708133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066800"/>
            <a:ext cx="5181600" cy="4862870"/>
          </a:xfrm>
          <a:prstGeom prst="rect">
            <a:avLst/>
          </a:prstGeom>
          <a:noFill/>
        </p:spPr>
        <p:txBody>
          <a:bodyPr wrap="square" rtlCol="0">
            <a:spAutoFit/>
          </a:bodyPr>
          <a:lstStyle/>
          <a:p>
            <a:r>
              <a:rPr lang="en-US" sz="4400" dirty="0" smtClean="0"/>
              <a:t>“Western </a:t>
            </a:r>
            <a:r>
              <a:rPr lang="en-US" sz="4400" dirty="0">
                <a:solidFill>
                  <a:srgbClr val="C00000"/>
                </a:solidFill>
              </a:rPr>
              <a:t>technology</a:t>
            </a:r>
            <a:r>
              <a:rPr lang="en-US" sz="4400" dirty="0"/>
              <a:t> made slavery </a:t>
            </a:r>
            <a:r>
              <a:rPr lang="en-US" sz="4400" dirty="0">
                <a:solidFill>
                  <a:srgbClr val="C00000"/>
                </a:solidFill>
              </a:rPr>
              <a:t>unnecessary</a:t>
            </a:r>
            <a:r>
              <a:rPr lang="en-US" sz="4400" dirty="0"/>
              <a:t>; Western </a:t>
            </a:r>
            <a:r>
              <a:rPr lang="en-US" sz="4400" dirty="0">
                <a:solidFill>
                  <a:srgbClr val="00B050"/>
                </a:solidFill>
              </a:rPr>
              <a:t>ideas</a:t>
            </a:r>
            <a:r>
              <a:rPr lang="en-US" sz="4400" dirty="0"/>
              <a:t> made it </a:t>
            </a:r>
            <a:r>
              <a:rPr lang="en-US" sz="4400" dirty="0">
                <a:solidFill>
                  <a:srgbClr val="00B050"/>
                </a:solidFill>
              </a:rPr>
              <a:t>intolerable</a:t>
            </a:r>
            <a:r>
              <a:rPr lang="en-US" sz="4400" dirty="0" smtClean="0"/>
              <a:t>.” </a:t>
            </a:r>
          </a:p>
          <a:p>
            <a:endParaRPr lang="en-US" dirty="0" smtClean="0"/>
          </a:p>
          <a:p>
            <a:r>
              <a:rPr lang="en-US" dirty="0" smtClean="0"/>
              <a:t>(Bernard </a:t>
            </a:r>
            <a:r>
              <a:rPr lang="en-US" dirty="0"/>
              <a:t>Lewis, "Eurocentrism Revisited," </a:t>
            </a:r>
            <a:r>
              <a:rPr lang="en-US" i="1" dirty="0"/>
              <a:t>Commentary</a:t>
            </a:r>
            <a:r>
              <a:rPr lang="en-US" dirty="0"/>
              <a:t>, December 1994)</a:t>
            </a:r>
          </a:p>
          <a:p>
            <a:r>
              <a:rPr lang="en-US" dirty="0"/>
              <a:t> </a:t>
            </a:r>
          </a:p>
          <a:p>
            <a:endParaRPr lang="en-US" dirty="0"/>
          </a:p>
        </p:txBody>
      </p:sp>
      <p:sp>
        <p:nvSpPr>
          <p:cNvPr id="2" name="TextBox 1"/>
          <p:cNvSpPr txBox="1"/>
          <p:nvPr/>
        </p:nvSpPr>
        <p:spPr>
          <a:xfrm>
            <a:off x="685800" y="266684"/>
            <a:ext cx="7162800" cy="523220"/>
          </a:xfrm>
          <a:prstGeom prst="rect">
            <a:avLst/>
          </a:prstGeom>
          <a:noFill/>
        </p:spPr>
        <p:txBody>
          <a:bodyPr wrap="square" rtlCol="0">
            <a:spAutoFit/>
          </a:bodyPr>
          <a:lstStyle/>
          <a:p>
            <a:r>
              <a:rPr lang="en-US" sz="2800" dirty="0" smtClean="0"/>
              <a:t>The contribution of the Industrial Revolution:</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981200"/>
            <a:ext cx="2504380" cy="282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4996934"/>
            <a:ext cx="2504379" cy="646331"/>
          </a:xfrm>
          <a:prstGeom prst="rect">
            <a:avLst/>
          </a:prstGeom>
          <a:noFill/>
        </p:spPr>
        <p:txBody>
          <a:bodyPr wrap="square" rtlCol="0">
            <a:spAutoFit/>
          </a:bodyPr>
          <a:lstStyle/>
          <a:p>
            <a:pPr algn="ctr"/>
            <a:r>
              <a:rPr lang="en-US" dirty="0" smtClean="0"/>
              <a:t>Josiah Wedgwood, anti-slavery medallion</a:t>
            </a:r>
            <a:endParaRPr lang="en-US" dirty="0"/>
          </a:p>
        </p:txBody>
      </p:sp>
    </p:spTree>
    <p:extLst>
      <p:ext uri="{BB962C8B-B14F-4D97-AF65-F5344CB8AC3E}">
        <p14:creationId xmlns:p14="http://schemas.microsoft.com/office/powerpoint/2010/main" val="3295409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1841</a:t>
            </a:r>
            <a:endParaRPr lang="en-US" dirty="0"/>
          </a:p>
        </p:txBody>
      </p:sp>
      <p:sp>
        <p:nvSpPr>
          <p:cNvPr id="3" name="Content Placeholder 2"/>
          <p:cNvSpPr>
            <a:spLocks noGrp="1"/>
          </p:cNvSpPr>
          <p:nvPr>
            <p:ph idx="1"/>
          </p:nvPr>
        </p:nvSpPr>
        <p:spPr>
          <a:xfrm>
            <a:off x="5029200" y="1524000"/>
            <a:ext cx="3252512" cy="4724399"/>
          </a:xfrm>
        </p:spPr>
        <p:txBody>
          <a:bodyPr>
            <a:normAutofit fontScale="92500" lnSpcReduction="10000"/>
          </a:bodyPr>
          <a:lstStyle/>
          <a:p>
            <a:pPr marL="0" indent="0">
              <a:buNone/>
            </a:pPr>
            <a:r>
              <a:rPr lang="en-US" dirty="0" smtClean="0"/>
              <a:t>Treaty makes </a:t>
            </a:r>
            <a:r>
              <a:rPr lang="en-US" dirty="0">
                <a:solidFill>
                  <a:srgbClr val="C00000"/>
                </a:solidFill>
              </a:rPr>
              <a:t>slave-trading an act of </a:t>
            </a:r>
            <a:r>
              <a:rPr lang="en-US" dirty="0" smtClean="0">
                <a:solidFill>
                  <a:srgbClr val="C00000"/>
                </a:solidFill>
              </a:rPr>
              <a:t>piracy</a:t>
            </a:r>
            <a:r>
              <a:rPr lang="en-US" dirty="0" smtClean="0"/>
              <a:t>. </a:t>
            </a:r>
          </a:p>
          <a:p>
            <a:pPr marL="0" indent="0">
              <a:buNone/>
            </a:pPr>
            <a:endParaRPr lang="en-US" sz="1300" dirty="0" smtClean="0"/>
          </a:p>
          <a:p>
            <a:pPr marL="0" indent="0">
              <a:buNone/>
            </a:pPr>
            <a:r>
              <a:rPr lang="en-US" dirty="0" smtClean="0"/>
              <a:t>Signed </a:t>
            </a:r>
            <a:r>
              <a:rPr lang="en-US" dirty="0"/>
              <a:t>by Britain, France, Austria, Prussia, and Russia. </a:t>
            </a:r>
            <a:endParaRPr lang="en-US" dirty="0" smtClean="0"/>
          </a:p>
          <a:p>
            <a:pPr marL="0" indent="0">
              <a:buNone/>
            </a:pPr>
            <a:endParaRPr lang="en-US" sz="1300" dirty="0" smtClean="0"/>
          </a:p>
          <a:p>
            <a:pPr marL="0" indent="0">
              <a:buNone/>
            </a:pPr>
            <a:r>
              <a:rPr lang="en-US" dirty="0" smtClean="0">
                <a:solidFill>
                  <a:srgbClr val="C00000"/>
                </a:solidFill>
              </a:rPr>
              <a:t>British </a:t>
            </a:r>
            <a:r>
              <a:rPr lang="en-US" dirty="0">
                <a:solidFill>
                  <a:srgbClr val="C00000"/>
                </a:solidFill>
              </a:rPr>
              <a:t>anti-slave patrols </a:t>
            </a:r>
            <a:r>
              <a:rPr lang="en-US" dirty="0"/>
              <a:t>off West Africa.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6000"/>
            <a:ext cx="3910288" cy="2770718"/>
          </a:xfrm>
          <a:prstGeom prst="rect">
            <a:avLst/>
          </a:prstGeom>
        </p:spPr>
      </p:pic>
    </p:spTree>
    <p:extLst>
      <p:ext uri="{BB962C8B-B14F-4D97-AF65-F5344CB8AC3E}">
        <p14:creationId xmlns:p14="http://schemas.microsoft.com/office/powerpoint/2010/main" val="426256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1850s: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5486400" cy="3885311"/>
          </a:xfrm>
          <a:prstGeom prst="rect">
            <a:avLst/>
          </a:prstGeom>
        </p:spPr>
      </p:pic>
    </p:spTree>
    <p:extLst>
      <p:ext uri="{BB962C8B-B14F-4D97-AF65-F5344CB8AC3E}">
        <p14:creationId xmlns:p14="http://schemas.microsoft.com/office/powerpoint/2010/main" val="858590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14" y="533400"/>
            <a:ext cx="9071372" cy="5791200"/>
          </a:xfrm>
          <a:prstGeom prst="rect">
            <a:avLst/>
          </a:prstGeom>
        </p:spPr>
      </p:pic>
    </p:spTree>
    <p:extLst>
      <p:ext uri="{BB962C8B-B14F-4D97-AF65-F5344CB8AC3E}">
        <p14:creationId xmlns:p14="http://schemas.microsoft.com/office/powerpoint/2010/main" val="3243993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C00000"/>
                </a:solidFill>
              </a:rPr>
              <a:t>Emancipation Proclamation</a:t>
            </a:r>
            <a:r>
              <a:rPr lang="en-US" dirty="0" smtClean="0"/>
              <a:t>, 1863</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554" y="1600200"/>
            <a:ext cx="7869836" cy="4800600"/>
          </a:xfrm>
          <a:prstGeom prst="rect">
            <a:avLst/>
          </a:prstGeom>
        </p:spPr>
      </p:pic>
    </p:spTree>
    <p:extLst>
      <p:ext uri="{BB962C8B-B14F-4D97-AF65-F5344CB8AC3E}">
        <p14:creationId xmlns:p14="http://schemas.microsoft.com/office/powerpoint/2010/main" val="3295409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Slavery not yet eliminated everywhere</a:t>
            </a:r>
            <a:endParaRPr lang="en-US" dirty="0"/>
          </a:p>
        </p:txBody>
      </p:sp>
    </p:spTree>
    <p:extLst>
      <p:ext uri="{BB962C8B-B14F-4D97-AF65-F5344CB8AC3E}">
        <p14:creationId xmlns:p14="http://schemas.microsoft.com/office/powerpoint/2010/main" val="1041968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6324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4220"/>
            <a:ext cx="5089040" cy="6025151"/>
          </a:xfrm>
          <a:prstGeom prst="rect">
            <a:avLst/>
          </a:prstGeom>
        </p:spPr>
      </p:pic>
      <p:sp>
        <p:nvSpPr>
          <p:cNvPr id="3" name="TextBox 2"/>
          <p:cNvSpPr txBox="1"/>
          <p:nvPr/>
        </p:nvSpPr>
        <p:spPr>
          <a:xfrm>
            <a:off x="5810518" y="5763040"/>
            <a:ext cx="3124200" cy="646331"/>
          </a:xfrm>
          <a:prstGeom prst="rect">
            <a:avLst/>
          </a:prstGeom>
          <a:noFill/>
        </p:spPr>
        <p:txBody>
          <a:bodyPr wrap="square" rtlCol="0">
            <a:spAutoFit/>
          </a:bodyPr>
          <a:lstStyle/>
          <a:p>
            <a:r>
              <a:rPr lang="en-US" dirty="0" smtClean="0"/>
              <a:t>Source: </a:t>
            </a:r>
            <a:r>
              <a:rPr lang="en-US" i="1" dirty="0" smtClean="0"/>
              <a:t>The Economist </a:t>
            </a:r>
            <a:r>
              <a:rPr lang="en-US" dirty="0" smtClean="0"/>
              <a:t>(</a:t>
            </a:r>
            <a:r>
              <a:rPr lang="en-US" dirty="0"/>
              <a:t>http://</a:t>
            </a:r>
            <a:r>
              <a:rPr lang="en-US" dirty="0" smtClean="0"/>
              <a:t>tinyurl.com/opd7koj)</a:t>
            </a:r>
            <a:endParaRPr lang="en-US" dirty="0"/>
          </a:p>
        </p:txBody>
      </p:sp>
    </p:spTree>
    <p:extLst>
      <p:ext uri="{BB962C8B-B14F-4D97-AF65-F5344CB8AC3E}">
        <p14:creationId xmlns:p14="http://schemas.microsoft.com/office/powerpoint/2010/main" val="1636324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989527"/>
            <a:ext cx="6248400" cy="707886"/>
          </a:xfrm>
          <a:prstGeom prst="rect">
            <a:avLst/>
          </a:prstGeom>
          <a:noFill/>
        </p:spPr>
        <p:txBody>
          <a:bodyPr wrap="square" rtlCol="0">
            <a:spAutoFit/>
          </a:bodyPr>
          <a:lstStyle/>
          <a:p>
            <a:r>
              <a:rPr lang="en-US" sz="4000" dirty="0" smtClean="0"/>
              <a:t>Abolishing </a:t>
            </a:r>
            <a:r>
              <a:rPr lang="en-US" sz="4000" dirty="0" smtClean="0">
                <a:solidFill>
                  <a:srgbClr val="C00000"/>
                </a:solidFill>
              </a:rPr>
              <a:t>serfdom</a:t>
            </a:r>
            <a:endParaRPr lang="en-US" sz="4000" dirty="0">
              <a:solidFill>
                <a:srgbClr val="C00000"/>
              </a:solidFill>
            </a:endParaRPr>
          </a:p>
        </p:txBody>
      </p:sp>
    </p:spTree>
    <p:extLst>
      <p:ext uri="{BB962C8B-B14F-4D97-AF65-F5344CB8AC3E}">
        <p14:creationId xmlns:p14="http://schemas.microsoft.com/office/powerpoint/2010/main" val="3161370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24400"/>
            <a:ext cx="3962400" cy="1143000"/>
          </a:xfrm>
        </p:spPr>
        <p:txBody>
          <a:bodyPr/>
          <a:lstStyle/>
          <a:p>
            <a:r>
              <a:rPr lang="en-US" dirty="0" smtClean="0"/>
              <a:t>Ivan </a:t>
            </a:r>
            <a:r>
              <a:rPr lang="en-US" dirty="0" smtClean="0">
                <a:solidFill>
                  <a:srgbClr val="C00000"/>
                </a:solidFill>
              </a:rPr>
              <a:t>Turgenev</a:t>
            </a:r>
            <a:endParaRPr lang="en-US" dirty="0">
              <a:solidFill>
                <a:srgbClr val="C0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506" y="165815"/>
            <a:ext cx="2538341" cy="37087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927" y="4114800"/>
            <a:ext cx="4381500" cy="2628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31313"/>
            <a:ext cx="3543300" cy="3543300"/>
          </a:xfrm>
          <a:prstGeom prst="rect">
            <a:avLst/>
          </a:prstGeom>
        </p:spPr>
      </p:pic>
    </p:spTree>
    <p:extLst>
      <p:ext uri="{BB962C8B-B14F-4D97-AF65-F5344CB8AC3E}">
        <p14:creationId xmlns:p14="http://schemas.microsoft.com/office/powerpoint/2010/main" val="3295409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772400" cy="4585871"/>
          </a:xfrm>
          <a:prstGeom prst="rect">
            <a:avLst/>
          </a:prstGeom>
          <a:noFill/>
        </p:spPr>
        <p:txBody>
          <a:bodyPr wrap="square" rtlCol="0">
            <a:spAutoFit/>
          </a:bodyPr>
          <a:lstStyle/>
          <a:p>
            <a:r>
              <a:rPr lang="en-US" sz="4000" dirty="0" smtClean="0"/>
              <a:t>Participation of </a:t>
            </a:r>
            <a:r>
              <a:rPr lang="en-US" sz="4000" dirty="0" smtClean="0">
                <a:solidFill>
                  <a:srgbClr val="C00000"/>
                </a:solidFill>
              </a:rPr>
              <a:t>all</a:t>
            </a:r>
            <a:r>
              <a:rPr lang="en-US" sz="4000" dirty="0" smtClean="0"/>
              <a:t> races:</a:t>
            </a:r>
          </a:p>
          <a:p>
            <a:endParaRPr lang="en-US" sz="2800" dirty="0" smtClean="0"/>
          </a:p>
          <a:p>
            <a:r>
              <a:rPr lang="en-US" sz="2800" dirty="0" smtClean="0">
                <a:solidFill>
                  <a:srgbClr val="C00000"/>
                </a:solidFill>
              </a:rPr>
              <a:t>African blacks</a:t>
            </a:r>
            <a:r>
              <a:rPr lang="en-US" sz="2800" dirty="0" smtClean="0"/>
              <a:t>: capturing from other tribes; internal transport; sale at major African slave markets.</a:t>
            </a:r>
          </a:p>
          <a:p>
            <a:endParaRPr lang="en-US" sz="2800" dirty="0" smtClean="0"/>
          </a:p>
          <a:p>
            <a:r>
              <a:rPr lang="en-US" sz="2800" dirty="0">
                <a:solidFill>
                  <a:srgbClr val="C00000"/>
                </a:solidFill>
              </a:rPr>
              <a:t>North African/Middle Eastern </a:t>
            </a:r>
            <a:r>
              <a:rPr lang="en-US" sz="2800" dirty="0" smtClean="0">
                <a:solidFill>
                  <a:srgbClr val="C00000"/>
                </a:solidFill>
              </a:rPr>
              <a:t>Arabic</a:t>
            </a:r>
            <a:r>
              <a:rPr lang="en-US" sz="2800" dirty="0" smtClean="0"/>
              <a:t>: some capturing; purchase and Saharan transport.</a:t>
            </a:r>
          </a:p>
          <a:p>
            <a:endParaRPr lang="en-US" sz="2800" dirty="0"/>
          </a:p>
          <a:p>
            <a:r>
              <a:rPr lang="en-US" sz="2800" dirty="0" smtClean="0">
                <a:solidFill>
                  <a:srgbClr val="C00000"/>
                </a:solidFill>
              </a:rPr>
              <a:t>European/North American whites</a:t>
            </a:r>
            <a:r>
              <a:rPr lang="en-US" sz="2800" dirty="0" smtClean="0"/>
              <a:t>: some capturing; purchase and Atlantic transport. </a:t>
            </a:r>
          </a:p>
        </p:txBody>
      </p:sp>
    </p:spTree>
    <p:extLst>
      <p:ext uri="{BB962C8B-B14F-4D97-AF65-F5344CB8AC3E}">
        <p14:creationId xmlns:p14="http://schemas.microsoft.com/office/powerpoint/2010/main" val="3161370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solidFill>
                  <a:srgbClr val="C00000"/>
                </a:solidFill>
              </a:rPr>
              <a:t>King of Kongo </a:t>
            </a:r>
            <a:r>
              <a:rPr lang="en-US" dirty="0" smtClean="0"/>
              <a:t>receiving ambassadors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952" y="1219200"/>
            <a:ext cx="6548438" cy="5514474"/>
          </a:xfrm>
          <a:prstGeom prst="rect">
            <a:avLst/>
          </a:prstGeom>
        </p:spPr>
      </p:pic>
    </p:spTree>
    <p:extLst>
      <p:ext uri="{BB962C8B-B14F-4D97-AF65-F5344CB8AC3E}">
        <p14:creationId xmlns:p14="http://schemas.microsoft.com/office/powerpoint/2010/main" val="2636623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1840s: Dahomey’s </a:t>
            </a:r>
            <a:r>
              <a:rPr lang="en-US" dirty="0" smtClean="0">
                <a:solidFill>
                  <a:srgbClr val="C00000"/>
                </a:solidFill>
              </a:rPr>
              <a:t>King Gezo</a:t>
            </a:r>
            <a:endParaRPr lang="en-US" dirty="0"/>
          </a:p>
        </p:txBody>
      </p:sp>
      <p:sp>
        <p:nvSpPr>
          <p:cNvPr id="3" name="TextBox 2"/>
          <p:cNvSpPr txBox="1"/>
          <p:nvPr/>
        </p:nvSpPr>
        <p:spPr>
          <a:xfrm>
            <a:off x="4023360" y="1295400"/>
            <a:ext cx="4724400" cy="5078313"/>
          </a:xfrm>
          <a:prstGeom prst="rect">
            <a:avLst/>
          </a:prstGeom>
          <a:noFill/>
        </p:spPr>
        <p:txBody>
          <a:bodyPr wrap="square" rtlCol="0">
            <a:spAutoFit/>
          </a:bodyPr>
          <a:lstStyle/>
          <a:p>
            <a:r>
              <a:rPr lang="en-US" sz="3600" dirty="0" smtClean="0"/>
              <a:t>“The </a:t>
            </a:r>
            <a:r>
              <a:rPr lang="en-US" sz="3600" dirty="0"/>
              <a:t>slave trade is the ruling principle of my people. It is the source and the glory of their </a:t>
            </a:r>
            <a:r>
              <a:rPr lang="en-US" sz="3600" dirty="0" smtClean="0"/>
              <a:t>wealth … the </a:t>
            </a:r>
            <a:r>
              <a:rPr lang="en-US" sz="3600" dirty="0"/>
              <a:t>mother lulls the child to sleep with notes of triumph over an enemy reduced to </a:t>
            </a:r>
            <a:r>
              <a:rPr lang="en-US" sz="3600" dirty="0" smtClean="0"/>
              <a:t>slavery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5400"/>
            <a:ext cx="3066486" cy="5202074"/>
          </a:xfrm>
          <a:prstGeom prst="rect">
            <a:avLst/>
          </a:prstGeom>
        </p:spPr>
      </p:pic>
    </p:spTree>
    <p:extLst>
      <p:ext uri="{BB962C8B-B14F-4D97-AF65-F5344CB8AC3E}">
        <p14:creationId xmlns:p14="http://schemas.microsoft.com/office/powerpoint/2010/main" val="343663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a:t>
            </a:r>
            <a:r>
              <a:rPr lang="en-US" dirty="0" smtClean="0">
                <a:solidFill>
                  <a:srgbClr val="C00000"/>
                </a:solidFill>
              </a:rPr>
              <a:t>trans-Saharan</a:t>
            </a:r>
            <a:r>
              <a:rPr lang="en-US" dirty="0" smtClean="0"/>
              <a:t> slave trade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7285365" cy="4953000"/>
          </a:xfrm>
          <a:prstGeom prst="rect">
            <a:avLst/>
          </a:prstGeom>
        </p:spPr>
      </p:pic>
    </p:spTree>
    <p:extLst>
      <p:ext uri="{BB962C8B-B14F-4D97-AF65-F5344CB8AC3E}">
        <p14:creationId xmlns:p14="http://schemas.microsoft.com/office/powerpoint/2010/main" val="399012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6844"/>
            <a:ext cx="9144000" cy="5304312"/>
          </a:xfrm>
          <a:prstGeom prst="rect">
            <a:avLst/>
          </a:prstGeom>
        </p:spPr>
      </p:pic>
    </p:spTree>
    <p:extLst>
      <p:ext uri="{BB962C8B-B14F-4D97-AF65-F5344CB8AC3E}">
        <p14:creationId xmlns:p14="http://schemas.microsoft.com/office/powerpoint/2010/main" val="316137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15962"/>
          </a:xfrm>
        </p:spPr>
        <p:txBody>
          <a:bodyPr>
            <a:normAutofit/>
          </a:bodyPr>
          <a:lstStyle/>
          <a:p>
            <a:r>
              <a:rPr lang="en-US" sz="3600" dirty="0" smtClean="0"/>
              <a:t>Saharan and Atlantic slave trades compared</a:t>
            </a:r>
            <a:endParaRPr lang="en-US" sz="3600" dirty="0"/>
          </a:p>
        </p:txBody>
      </p:sp>
      <p:sp>
        <p:nvSpPr>
          <p:cNvPr id="3" name="TextBox 2"/>
          <p:cNvSpPr txBox="1"/>
          <p:nvPr/>
        </p:nvSpPr>
        <p:spPr>
          <a:xfrm>
            <a:off x="455054" y="1066800"/>
            <a:ext cx="8610431" cy="5262979"/>
          </a:xfrm>
          <a:prstGeom prst="rect">
            <a:avLst/>
          </a:prstGeom>
          <a:noFill/>
        </p:spPr>
        <p:txBody>
          <a:bodyPr wrap="square" rtlCol="0">
            <a:spAutoFit/>
          </a:bodyPr>
          <a:lstStyle/>
          <a:p>
            <a:r>
              <a:rPr lang="en-US" sz="2400" dirty="0" smtClean="0">
                <a:solidFill>
                  <a:srgbClr val="C00000"/>
                </a:solidFill>
              </a:rPr>
              <a:t>Number of Africans enslaved:</a:t>
            </a:r>
          </a:p>
          <a:p>
            <a:r>
              <a:rPr lang="en-US" sz="2400" dirty="0"/>
              <a:t>Saharan: 28 million.</a:t>
            </a:r>
          </a:p>
          <a:p>
            <a:r>
              <a:rPr lang="en-US" sz="2400" dirty="0" smtClean="0"/>
              <a:t>Atlantic: 11 million. </a:t>
            </a:r>
          </a:p>
          <a:p>
            <a:endParaRPr lang="en-US" sz="1200" dirty="0"/>
          </a:p>
          <a:p>
            <a:r>
              <a:rPr lang="en-US" sz="2400" dirty="0" smtClean="0">
                <a:solidFill>
                  <a:srgbClr val="C00000"/>
                </a:solidFill>
              </a:rPr>
              <a:t>Duration:</a:t>
            </a:r>
          </a:p>
          <a:p>
            <a:r>
              <a:rPr lang="en-US" sz="2400" dirty="0" smtClean="0"/>
              <a:t>Saharan</a:t>
            </a:r>
            <a:r>
              <a:rPr lang="en-US" sz="2400" dirty="0"/>
              <a:t>: 14 centuries</a:t>
            </a:r>
          </a:p>
          <a:p>
            <a:r>
              <a:rPr lang="en-US" sz="2400" dirty="0" smtClean="0"/>
              <a:t>Atlantic: 3 centuries</a:t>
            </a:r>
          </a:p>
          <a:p>
            <a:endParaRPr lang="en-US" sz="1200" dirty="0"/>
          </a:p>
          <a:p>
            <a:r>
              <a:rPr lang="en-US" sz="2400" dirty="0" smtClean="0">
                <a:solidFill>
                  <a:srgbClr val="C00000"/>
                </a:solidFill>
              </a:rPr>
              <a:t>Principal parties:</a:t>
            </a:r>
          </a:p>
          <a:p>
            <a:r>
              <a:rPr lang="en-US" sz="2400" dirty="0"/>
              <a:t>Saharan: Middle Eastern/Muslim</a:t>
            </a:r>
          </a:p>
          <a:p>
            <a:r>
              <a:rPr lang="en-US" sz="2400" dirty="0" smtClean="0"/>
              <a:t>Atlantic: European/Christian</a:t>
            </a:r>
          </a:p>
          <a:p>
            <a:endParaRPr lang="en-US" sz="1200" dirty="0"/>
          </a:p>
          <a:p>
            <a:r>
              <a:rPr lang="en-US" sz="2400" dirty="0" smtClean="0">
                <a:solidFill>
                  <a:srgbClr val="C00000"/>
                </a:solidFill>
              </a:rPr>
              <a:t>Mortality rates </a:t>
            </a:r>
            <a:r>
              <a:rPr lang="en-US" sz="2400" dirty="0">
                <a:solidFill>
                  <a:srgbClr val="C00000"/>
                </a:solidFill>
              </a:rPr>
              <a:t>during transport: </a:t>
            </a:r>
            <a:endParaRPr lang="en-US" sz="2400" dirty="0" smtClean="0">
              <a:solidFill>
                <a:srgbClr val="C00000"/>
              </a:solidFill>
            </a:endParaRPr>
          </a:p>
          <a:p>
            <a:r>
              <a:rPr lang="en-US" sz="2400" dirty="0"/>
              <a:t>Trans-Saharan and East African slave trade: between 80 and 90%</a:t>
            </a:r>
          </a:p>
          <a:p>
            <a:r>
              <a:rPr lang="en-US" sz="2400" dirty="0" smtClean="0"/>
              <a:t>Atlantic slave trade: approximately </a:t>
            </a:r>
            <a:r>
              <a:rPr lang="en-US" sz="2400" dirty="0"/>
              <a:t>10</a:t>
            </a:r>
            <a:r>
              <a:rPr lang="en-US" sz="2400" dirty="0" smtClean="0"/>
              <a:t>% </a:t>
            </a:r>
          </a:p>
        </p:txBody>
      </p:sp>
    </p:spTree>
    <p:extLst>
      <p:ext uri="{BB962C8B-B14F-4D97-AF65-F5344CB8AC3E}">
        <p14:creationId xmlns:p14="http://schemas.microsoft.com/office/powerpoint/2010/main" val="128591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793</Words>
  <Application>Microsoft Office PowerPoint</Application>
  <PresentationFormat>On-screen Show (4:3)</PresentationFormat>
  <Paragraphs>87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Battle to End Slavery and Serfdom</vt:lpstr>
      <vt:lpstr>By 1500</vt:lpstr>
      <vt:lpstr>PowerPoint Presentation</vt:lpstr>
      <vt:lpstr>PowerPoint Presentation</vt:lpstr>
      <vt:lpstr>King of Kongo receiving ambassadors</vt:lpstr>
      <vt:lpstr>1840s: Dahomey’s King Gezo</vt:lpstr>
      <vt:lpstr>Arab trans-Saharan slave trade</vt:lpstr>
      <vt:lpstr>PowerPoint Presentation</vt:lpstr>
      <vt:lpstr>Saharan and Atlantic slave trades compared</vt:lpstr>
      <vt:lpstr>PowerPoint Presentation</vt:lpstr>
      <vt:lpstr>11 million Africans were transported across the Atlantic.   94% went to South and Central America (mainly to Portuguese, Spanish and French possessions).   6% went to colonial America and the USA.</vt:lpstr>
      <vt:lpstr>PowerPoint Presentation</vt:lpstr>
      <vt:lpstr>Historical rationales for slavery</vt:lpstr>
      <vt:lpstr>Traditional attitudes: Judeo-Christian West</vt:lpstr>
      <vt:lpstr>New Testament</vt:lpstr>
      <vt:lpstr>PowerPoint Presentation</vt:lpstr>
      <vt:lpstr>Progression</vt:lpstr>
      <vt:lpstr>Thomas Jefferson on slavery</vt:lpstr>
      <vt:lpstr>PowerPoint Presentation</vt:lpstr>
      <vt:lpstr>Benjamin Rush:   Co-founder with Benjamin Franklin of Pennsylvania Society for Promoting the Abolition of Slavery (1774)</vt:lpstr>
      <vt:lpstr>William Wilberforce:   1789 speech before British Parliament.</vt:lpstr>
      <vt:lpstr>Denis Diderot on the slave trade:</vt:lpstr>
      <vt:lpstr>Thomas-Alexander Dumas</vt:lpstr>
      <vt:lpstr>Gannibal</vt:lpstr>
      <vt:lpstr>Frederick  Douglass</vt:lpstr>
      <vt:lpstr>In a letter to his former master (1848), Douglass explains why he escaped from slavery: </vt:lpstr>
      <vt:lpstr>PowerPoint Presentation</vt:lpstr>
      <vt:lpstr>1841</vt:lpstr>
      <vt:lpstr>1850s: </vt:lpstr>
      <vt:lpstr>Emancipation Proclamation, 1863</vt:lpstr>
      <vt:lpstr>Slavery not yet eliminated everywhere</vt:lpstr>
      <vt:lpstr>PowerPoint Presentation</vt:lpstr>
      <vt:lpstr>PowerPoint Presentation</vt:lpstr>
      <vt:lpstr>PowerPoint Presentation</vt:lpstr>
      <vt:lpstr>Ivan Turgenev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Stephen</dc:creator>
  <cp:lastModifiedBy>Hicks, Stephen</cp:lastModifiedBy>
  <cp:revision>52</cp:revision>
  <dcterms:created xsi:type="dcterms:W3CDTF">2013-08-21T14:12:39Z</dcterms:created>
  <dcterms:modified xsi:type="dcterms:W3CDTF">2013-11-11T19:16:53Z</dcterms:modified>
</cp:coreProperties>
</file>