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6" r:id="rId3"/>
    <p:sldId id="268" r:id="rId4"/>
    <p:sldId id="285" r:id="rId5"/>
    <p:sldId id="257" r:id="rId6"/>
    <p:sldId id="286" r:id="rId7"/>
    <p:sldId id="258" r:id="rId8"/>
    <p:sldId id="266" r:id="rId9"/>
    <p:sldId id="273" r:id="rId10"/>
    <p:sldId id="272" r:id="rId11"/>
    <p:sldId id="271" r:id="rId12"/>
    <p:sldId id="274" r:id="rId13"/>
    <p:sldId id="270" r:id="rId14"/>
    <p:sldId id="259" r:id="rId15"/>
    <p:sldId id="277" r:id="rId16"/>
    <p:sldId id="276" r:id="rId17"/>
    <p:sldId id="275" r:id="rId18"/>
    <p:sldId id="265" r:id="rId19"/>
    <p:sldId id="260" r:id="rId20"/>
    <p:sldId id="278" r:id="rId21"/>
    <p:sldId id="264" r:id="rId22"/>
    <p:sldId id="261" r:id="rId23"/>
    <p:sldId id="284" r:id="rId24"/>
    <p:sldId id="283" r:id="rId25"/>
    <p:sldId id="282" r:id="rId26"/>
    <p:sldId id="281" r:id="rId27"/>
    <p:sldId id="287" r:id="rId28"/>
    <p:sldId id="280" r:id="rId29"/>
    <p:sldId id="279" r:id="rId30"/>
    <p:sldId id="262" r:id="rId31"/>
    <p:sldId id="26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487" autoAdjust="0"/>
    <p:restoredTop sz="94660"/>
  </p:normalViewPr>
  <p:slideViewPr>
    <p:cSldViewPr>
      <p:cViewPr varScale="1">
        <p:scale>
          <a:sx n="103" d="100"/>
          <a:sy n="103" d="100"/>
        </p:scale>
        <p:origin x="-109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0EBDA2-EA44-40BA-93BC-EC1AB04ECF8A}" type="datetimeFigureOut">
              <a:rPr lang="en-US" smtClean="0"/>
              <a:pPr/>
              <a:t>6/11/2010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94A292-1BDA-46B3-98D1-31BAE2028EA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EBDA2-EA44-40BA-93BC-EC1AB04ECF8A}" type="datetimeFigureOut">
              <a:rPr lang="en-US" smtClean="0"/>
              <a:pPr/>
              <a:t>6/11/2010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4A292-1BDA-46B3-98D1-31BAE2028EA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A title.jpg"/>
          <p:cNvPicPr>
            <a:picLocks noChangeAspect="1"/>
          </p:cNvPicPr>
          <p:nvPr/>
        </p:nvPicPr>
        <p:blipFill>
          <a:blip r:embed="rId2" cstate="print"/>
          <a:stretch>
            <a:fillRect/>
          </a:stretch>
        </p:blipFill>
        <p:spPr>
          <a:xfrm>
            <a:off x="2639568" y="2967228"/>
            <a:ext cx="3864864" cy="92354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14600" y="6096000"/>
            <a:ext cx="4191000" cy="4691063"/>
          </a:xfrm>
        </p:spPr>
        <p:txBody>
          <a:bodyPr>
            <a:normAutofit/>
          </a:bodyPr>
          <a:lstStyle/>
          <a:p>
            <a:r>
              <a:rPr lang="en-US" sz="1200" dirty="0" smtClean="0">
                <a:latin typeface="Futura Lt BT" pitchFamily="34" charset="0"/>
              </a:rPr>
              <a:t>It is the predatory horror of Willem de </a:t>
            </a:r>
            <a:r>
              <a:rPr lang="en-US" sz="1200" dirty="0" smtClean="0">
                <a:latin typeface="Futura Lt BT" pitchFamily="34" charset="0"/>
              </a:rPr>
              <a:t>Kooning’s</a:t>
            </a:r>
            <a:r>
              <a:rPr lang="en-US" sz="1200" dirty="0" smtClean="0">
                <a:latin typeface="Futura Lt BT" pitchFamily="34" charset="0"/>
              </a:rPr>
              <a:t> </a:t>
            </a:r>
            <a:r>
              <a:rPr lang="en-US" sz="1200" i="1" dirty="0" smtClean="0">
                <a:latin typeface="Futura Lt BT" pitchFamily="34" charset="0"/>
              </a:rPr>
              <a:t>Woman</a:t>
            </a:r>
            <a:r>
              <a:rPr lang="en-US" sz="1200" dirty="0" smtClean="0">
                <a:latin typeface="Futura Lt BT" pitchFamily="34" charset="0"/>
              </a:rPr>
              <a:t> series.</a:t>
            </a:r>
            <a:endParaRPr lang="en-US" sz="1200" dirty="0"/>
          </a:p>
        </p:txBody>
      </p:sp>
      <p:pic>
        <p:nvPicPr>
          <p:cNvPr id="5" name="Content Placeholder 4" descr="Kooning_woman_v.jpg"/>
          <p:cNvPicPr>
            <a:picLocks noChangeAspect="1"/>
          </p:cNvPicPr>
          <p:nvPr/>
        </p:nvPicPr>
        <p:blipFill>
          <a:blip r:embed="rId2"/>
          <a:stretch>
            <a:fillRect/>
          </a:stretch>
        </p:blipFill>
        <p:spPr>
          <a:xfrm>
            <a:off x="2476500" y="304800"/>
            <a:ext cx="4191000" cy="5707858"/>
          </a:xfrm>
          <a:prstGeom prst="rect">
            <a:avLst/>
          </a:prstGeom>
        </p:spPr>
      </p:pic>
      <p:sp>
        <p:nvSpPr>
          <p:cNvPr id="6" name="TextBox 5"/>
          <p:cNvSpPr txBox="1"/>
          <p:nvPr/>
        </p:nvSpPr>
        <p:spPr>
          <a:xfrm>
            <a:off x="8188175" y="3124200"/>
            <a:ext cx="803425" cy="400110"/>
          </a:xfrm>
          <a:prstGeom prst="rect">
            <a:avLst/>
          </a:prstGeom>
          <a:noFill/>
        </p:spPr>
        <p:txBody>
          <a:bodyPr wrap="none" rtlCol="0">
            <a:spAutoFit/>
          </a:bodyPr>
          <a:lstStyle/>
          <a:p>
            <a:pPr algn="r"/>
            <a:r>
              <a:rPr lang="en-US" sz="1000" b="1" dirty="0" smtClean="0">
                <a:latin typeface="Adobe Garamond Pro" pitchFamily="18" charset="0"/>
              </a:rPr>
              <a:t>de </a:t>
            </a:r>
            <a:r>
              <a:rPr lang="en-US" sz="1000" b="1" dirty="0" smtClean="0">
                <a:latin typeface="Adobe Garamond Pro" pitchFamily="18" charset="0"/>
              </a:rPr>
              <a:t>Kooning</a:t>
            </a:r>
            <a:endParaRPr lang="en-US" sz="1000" b="1" dirty="0" smtClean="0">
              <a:latin typeface="Adobe Garamond Pro" pitchFamily="18" charset="0"/>
            </a:endParaRPr>
          </a:p>
          <a:p>
            <a:pPr algn="r"/>
            <a:r>
              <a:rPr lang="en-US" sz="1000" i="1" dirty="0" smtClean="0">
                <a:latin typeface="Adobe Garamond Pro" pitchFamily="18" charset="0"/>
              </a:rPr>
              <a:t>Woman V</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6172201"/>
            <a:ext cx="5943600" cy="457200"/>
          </a:xfrm>
        </p:spPr>
        <p:txBody>
          <a:bodyPr>
            <a:normAutofit/>
          </a:bodyPr>
          <a:lstStyle/>
          <a:p>
            <a:r>
              <a:rPr lang="en-US" sz="1200" dirty="0" smtClean="0">
                <a:latin typeface="Futura Lt BT" pitchFamily="34" charset="0"/>
              </a:rPr>
              <a:t>It is Salvador Dali’s surreal world in which the distinction between subjective dream states and objective reality is obliterated.</a:t>
            </a:r>
            <a:endParaRPr lang="en-US" sz="1200" dirty="0"/>
          </a:p>
        </p:txBody>
      </p:sp>
      <p:pic>
        <p:nvPicPr>
          <p:cNvPr id="7" name="Content Placeholder 6" descr="d-ascension-gala-58.jpg"/>
          <p:cNvPicPr>
            <a:picLocks noGrp="1" noChangeAspect="1"/>
          </p:cNvPicPr>
          <p:nvPr>
            <p:ph idx="1"/>
          </p:nvPr>
        </p:nvPicPr>
        <p:blipFill>
          <a:blip r:embed="rId2"/>
          <a:stretch>
            <a:fillRect/>
          </a:stretch>
        </p:blipFill>
        <p:spPr>
          <a:xfrm>
            <a:off x="1562100" y="285314"/>
            <a:ext cx="6019800" cy="5690526"/>
          </a:xfrm>
        </p:spPr>
      </p:pic>
      <p:sp>
        <p:nvSpPr>
          <p:cNvPr id="5" name="TextBox 4"/>
          <p:cNvSpPr txBox="1"/>
          <p:nvPr/>
        </p:nvSpPr>
        <p:spPr>
          <a:xfrm>
            <a:off x="8332941" y="3124200"/>
            <a:ext cx="631904" cy="400110"/>
          </a:xfrm>
          <a:prstGeom prst="rect">
            <a:avLst/>
          </a:prstGeom>
          <a:noFill/>
        </p:spPr>
        <p:txBody>
          <a:bodyPr wrap="none" rtlCol="0">
            <a:spAutoFit/>
          </a:bodyPr>
          <a:lstStyle/>
          <a:p>
            <a:pPr algn="r"/>
            <a:r>
              <a:rPr lang="en-US" sz="1000" b="1" dirty="0" smtClean="0">
                <a:latin typeface="Adobe Garamond Pro" pitchFamily="18" charset="0"/>
              </a:rPr>
              <a:t>Dalí </a:t>
            </a:r>
          </a:p>
          <a:p>
            <a:pPr algn="r"/>
            <a:r>
              <a:rPr lang="en-US" sz="1000" i="1" dirty="0" smtClean="0">
                <a:latin typeface="Adobe Garamond Pro" pitchFamily="18" charset="0"/>
              </a:rPr>
              <a:t>Ascension</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76400" y="6248400"/>
            <a:ext cx="4876800" cy="4691063"/>
          </a:xfrm>
        </p:spPr>
        <p:txBody>
          <a:bodyPr>
            <a:normAutofit/>
          </a:bodyPr>
          <a:lstStyle/>
          <a:p>
            <a:r>
              <a:rPr lang="en-US" sz="1200" dirty="0" smtClean="0">
                <a:latin typeface="Futura Lt BT" pitchFamily="34" charset="0"/>
              </a:rPr>
              <a:t>It is Andy Warhol’s smirking trivialization and mechanical reproductions.</a:t>
            </a:r>
            <a:endParaRPr lang="en-US" sz="1200" dirty="0"/>
          </a:p>
        </p:txBody>
      </p:sp>
      <p:pic>
        <p:nvPicPr>
          <p:cNvPr id="6" name="Content Placeholder 5" descr="marilynm.jpg"/>
          <p:cNvPicPr>
            <a:picLocks noGrp="1" noChangeAspect="1"/>
          </p:cNvPicPr>
          <p:nvPr>
            <p:ph idx="1"/>
          </p:nvPr>
        </p:nvPicPr>
        <p:blipFill>
          <a:blip r:embed="rId2"/>
          <a:stretch>
            <a:fillRect/>
          </a:stretch>
        </p:blipFill>
        <p:spPr>
          <a:xfrm>
            <a:off x="1628446" y="228600"/>
            <a:ext cx="5887109" cy="5915827"/>
          </a:xfrm>
        </p:spPr>
      </p:pic>
      <p:sp>
        <p:nvSpPr>
          <p:cNvPr id="5" name="TextBox 4"/>
          <p:cNvSpPr txBox="1"/>
          <p:nvPr/>
        </p:nvSpPr>
        <p:spPr>
          <a:xfrm>
            <a:off x="8382633" y="3124200"/>
            <a:ext cx="582211" cy="400110"/>
          </a:xfrm>
          <a:prstGeom prst="rect">
            <a:avLst/>
          </a:prstGeom>
          <a:noFill/>
        </p:spPr>
        <p:txBody>
          <a:bodyPr wrap="none" rtlCol="0">
            <a:spAutoFit/>
          </a:bodyPr>
          <a:lstStyle/>
          <a:p>
            <a:pPr algn="r"/>
            <a:r>
              <a:rPr lang="en-US" sz="1000" b="1" dirty="0" smtClean="0">
                <a:latin typeface="Adobe Garamond Pro" pitchFamily="18" charset="0"/>
              </a:rPr>
              <a:t>Warhol</a:t>
            </a:r>
          </a:p>
          <a:p>
            <a:pPr algn="r"/>
            <a:r>
              <a:rPr lang="en-US" sz="1000" i="1" dirty="0" smtClean="0">
                <a:latin typeface="Adobe Garamond Pro" pitchFamily="18" charset="0"/>
              </a:rPr>
              <a:t>Marilyn</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362200" y="6019800"/>
            <a:ext cx="4495800" cy="914400"/>
          </a:xfrm>
        </p:spPr>
        <p:txBody>
          <a:bodyPr>
            <a:normAutofit/>
          </a:bodyPr>
          <a:lstStyle/>
          <a:p>
            <a:pPr algn="just"/>
            <a:r>
              <a:rPr lang="en-US" sz="1200" dirty="0" smtClean="0">
                <a:latin typeface="Futura Lt BT" pitchFamily="34" charset="0"/>
              </a:rPr>
              <a:t>It is a reality that is captured presciently in </a:t>
            </a:r>
            <a:r>
              <a:rPr lang="en-US" sz="1200" dirty="0" smtClean="0">
                <a:latin typeface="Futura Lt BT" pitchFamily="34" charset="0"/>
              </a:rPr>
              <a:t>Edvard</a:t>
            </a:r>
            <a:r>
              <a:rPr lang="en-US" sz="1200" dirty="0" smtClean="0">
                <a:latin typeface="Futura Lt BT" pitchFamily="34" charset="0"/>
              </a:rPr>
              <a:t> Munch’s </a:t>
            </a:r>
            <a:r>
              <a:rPr lang="en-US" sz="1200" i="1" dirty="0" smtClean="0">
                <a:latin typeface="Futura Lt BT" pitchFamily="34" charset="0"/>
              </a:rPr>
              <a:t>The Scream</a:t>
            </a:r>
            <a:r>
              <a:rPr lang="en-US" sz="1200" dirty="0" smtClean="0">
                <a:latin typeface="Futura Lt BT" pitchFamily="34" charset="0"/>
              </a:rPr>
              <a:t>, the horror of being a </a:t>
            </a:r>
            <a:r>
              <a:rPr lang="en-US" sz="1200" dirty="0" smtClean="0">
                <a:latin typeface="Futura Lt BT" pitchFamily="34" charset="0"/>
              </a:rPr>
              <a:t>cypher</a:t>
            </a:r>
            <a:r>
              <a:rPr lang="en-US" sz="1200" dirty="0" smtClean="0">
                <a:latin typeface="Futura Lt BT" pitchFamily="34" charset="0"/>
              </a:rPr>
              <a:t> in a world of hideously swirling near-formless forms.</a:t>
            </a:r>
            <a:endParaRPr lang="en-US" sz="1200" dirty="0"/>
          </a:p>
        </p:txBody>
      </p:sp>
      <p:pic>
        <p:nvPicPr>
          <p:cNvPr id="6" name="Picture 5" descr="munch.jpg"/>
          <p:cNvPicPr>
            <a:picLocks noChangeAspect="1"/>
          </p:cNvPicPr>
          <p:nvPr/>
        </p:nvPicPr>
        <p:blipFill>
          <a:blip r:embed="rId2"/>
          <a:srcRect r="1117" b="2222"/>
          <a:stretch>
            <a:fillRect/>
          </a:stretch>
        </p:blipFill>
        <p:spPr>
          <a:xfrm>
            <a:off x="2370711" y="310481"/>
            <a:ext cx="4402578" cy="5633119"/>
          </a:xfrm>
          <a:prstGeom prst="rect">
            <a:avLst/>
          </a:prstGeom>
        </p:spPr>
      </p:pic>
      <p:sp>
        <p:nvSpPr>
          <p:cNvPr id="5" name="TextBox 4"/>
          <p:cNvSpPr txBox="1"/>
          <p:nvPr/>
        </p:nvSpPr>
        <p:spPr>
          <a:xfrm>
            <a:off x="8217523" y="3124200"/>
            <a:ext cx="747320" cy="400110"/>
          </a:xfrm>
          <a:prstGeom prst="rect">
            <a:avLst/>
          </a:prstGeom>
          <a:noFill/>
        </p:spPr>
        <p:txBody>
          <a:bodyPr wrap="none" rtlCol="0">
            <a:spAutoFit/>
          </a:bodyPr>
          <a:lstStyle/>
          <a:p>
            <a:pPr algn="r"/>
            <a:r>
              <a:rPr lang="en-US" sz="1000" b="1" dirty="0" smtClean="0">
                <a:latin typeface="Adobe Garamond Pro" pitchFamily="18" charset="0"/>
              </a:rPr>
              <a:t>Munch</a:t>
            </a:r>
          </a:p>
          <a:p>
            <a:pPr algn="r"/>
            <a:r>
              <a:rPr lang="en-US" sz="1000" i="1" dirty="0" smtClean="0">
                <a:latin typeface="Adobe Garamond Pro" pitchFamily="18" charset="0"/>
              </a:rPr>
              <a:t>The Scream</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3582412"/>
            <a:ext cx="2743200" cy="3046988"/>
          </a:xfrm>
          <a:prstGeom prst="rect">
            <a:avLst/>
          </a:prstGeom>
        </p:spPr>
        <p:txBody>
          <a:bodyPr>
            <a:spAutoFit/>
          </a:bodyPr>
          <a:lstStyle/>
          <a:p>
            <a:pPr algn="just"/>
            <a:r>
              <a:rPr lang="en-US" sz="1200" dirty="0" smtClean="0">
                <a:latin typeface="Futura Lt BT" pitchFamily="34" charset="0"/>
              </a:rPr>
              <a:t>The twentieth-century world is also the story of its own self-elimination. While Picasso and Munch looked at reality and reported their depressed </a:t>
            </a:r>
            <a:r>
              <a:rPr lang="en-US" sz="1200" dirty="0" smtClean="0">
                <a:latin typeface="Futura Lt BT" pitchFamily="34" charset="0"/>
              </a:rPr>
              <a:t>observ-ations</a:t>
            </a:r>
            <a:r>
              <a:rPr lang="en-US" sz="1200" dirty="0" smtClean="0">
                <a:latin typeface="Futura Lt BT" pitchFamily="34" charset="0"/>
              </a:rPr>
              <a:t>, others retreated from the world and proceeded to strip away from art anything that they could. On the grounds that other media such as photography and literature reproduced reality and told stories, many eliminated as much content as they could from their works. Art came to be a self-contained study of dimension, color, and composition. But the reductionist, stripping-away game led quickly to challenges even to those features. </a:t>
            </a:r>
            <a:endParaRPr lang="en-US" sz="1200" dirty="0">
              <a:latin typeface="Futura Lt BT" pitchFamily="34" charset="0"/>
            </a:endParaRPr>
          </a:p>
        </p:txBody>
      </p:sp>
      <p:sp>
        <p:nvSpPr>
          <p:cNvPr id="4" name="TextBox 3"/>
          <p:cNvSpPr txBox="1"/>
          <p:nvPr/>
        </p:nvSpPr>
        <p:spPr>
          <a:xfrm>
            <a:off x="7733420" y="1600200"/>
            <a:ext cx="1231426" cy="400110"/>
          </a:xfrm>
          <a:prstGeom prst="rect">
            <a:avLst/>
          </a:prstGeom>
          <a:noFill/>
        </p:spPr>
        <p:txBody>
          <a:bodyPr wrap="none" rtlCol="0">
            <a:spAutoFit/>
          </a:bodyPr>
          <a:lstStyle/>
          <a:p>
            <a:pPr algn="r"/>
            <a:r>
              <a:rPr lang="en-US" sz="1000" b="1" dirty="0" smtClean="0">
                <a:latin typeface="Adobe Garamond Pro" pitchFamily="18" charset="0"/>
              </a:rPr>
              <a:t>Dalí </a:t>
            </a:r>
          </a:p>
          <a:p>
            <a:pPr algn="r"/>
            <a:r>
              <a:rPr lang="en-US" sz="1000" i="1" dirty="0" smtClean="0">
                <a:latin typeface="Adobe Garamond Pro" pitchFamily="18" charset="0"/>
              </a:rPr>
              <a:t>Galatea of the Spheres</a:t>
            </a:r>
            <a:endParaRPr lang="en-US" sz="1000" i="1" dirty="0">
              <a:latin typeface="Adobe Garamond Pro" pitchFamily="18" charset="0"/>
            </a:endParaRPr>
          </a:p>
        </p:txBody>
      </p:sp>
      <p:pic>
        <p:nvPicPr>
          <p:cNvPr id="6" name="Picture 5" descr="9.Galatea of the Spheres(dali).jpg"/>
          <p:cNvPicPr>
            <a:picLocks noChangeAspect="1"/>
          </p:cNvPicPr>
          <p:nvPr/>
        </p:nvPicPr>
        <p:blipFill>
          <a:blip r:embed="rId2"/>
          <a:srcRect t="18889" b="40000"/>
          <a:stretch>
            <a:fillRect/>
          </a:stretch>
        </p:blipFill>
        <p:spPr>
          <a:xfrm>
            <a:off x="1883244" y="228600"/>
            <a:ext cx="5356410" cy="31242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6129337"/>
            <a:ext cx="8534400" cy="4691063"/>
          </a:xfrm>
        </p:spPr>
        <p:txBody>
          <a:bodyPr>
            <a:normAutofit/>
          </a:bodyPr>
          <a:lstStyle/>
          <a:p>
            <a:r>
              <a:rPr lang="en-US" sz="1200" dirty="0" smtClean="0">
                <a:latin typeface="Futura Lt BT" pitchFamily="34" charset="0"/>
              </a:rPr>
              <a:t>In the sterile color studies of Piet Mondrian and Barnett Newman, any sense of a third dimension disappeared.</a:t>
            </a:r>
            <a:endParaRPr lang="en-US" sz="1200" dirty="0"/>
          </a:p>
        </p:txBody>
      </p:sp>
      <p:pic>
        <p:nvPicPr>
          <p:cNvPr id="6" name="Picture 5" descr="Mondrian_CompRYBa.jpg"/>
          <p:cNvPicPr>
            <a:picLocks noChangeAspect="1"/>
          </p:cNvPicPr>
          <p:nvPr/>
        </p:nvPicPr>
        <p:blipFill>
          <a:blip r:embed="rId2"/>
          <a:stretch>
            <a:fillRect/>
          </a:stretch>
        </p:blipFill>
        <p:spPr>
          <a:xfrm>
            <a:off x="228600" y="414337"/>
            <a:ext cx="4648200" cy="4901082"/>
          </a:xfrm>
          <a:prstGeom prst="rect">
            <a:avLst/>
          </a:prstGeom>
        </p:spPr>
      </p:pic>
      <p:sp>
        <p:nvSpPr>
          <p:cNvPr id="7" name="TextBox 6"/>
          <p:cNvSpPr txBox="1"/>
          <p:nvPr/>
        </p:nvSpPr>
        <p:spPr>
          <a:xfrm>
            <a:off x="2990719" y="5334000"/>
            <a:ext cx="2114681" cy="400110"/>
          </a:xfrm>
          <a:prstGeom prst="rect">
            <a:avLst/>
          </a:prstGeom>
          <a:noFill/>
        </p:spPr>
        <p:txBody>
          <a:bodyPr wrap="none" rtlCol="0">
            <a:spAutoFit/>
          </a:bodyPr>
          <a:lstStyle/>
          <a:p>
            <a:pPr algn="r"/>
            <a:r>
              <a:rPr lang="en-US" sz="1000" b="1" dirty="0" smtClean="0">
                <a:latin typeface="Adobe Garamond Pro" pitchFamily="18" charset="0"/>
              </a:rPr>
              <a:t>Mondrian</a:t>
            </a:r>
          </a:p>
          <a:p>
            <a:pPr algn="r"/>
            <a:r>
              <a:rPr lang="en-US" sz="1000" i="1" dirty="0" smtClean="0">
                <a:latin typeface="Adobe Garamond Pro" pitchFamily="18" charset="0"/>
              </a:rPr>
              <a:t>Composition with Yellow, Blue, and Red</a:t>
            </a:r>
            <a:endParaRPr lang="en-US" sz="1000" i="1" dirty="0">
              <a:latin typeface="Adobe Garamond Pro" pitchFamily="18" charset="0"/>
            </a:endParaRPr>
          </a:p>
        </p:txBody>
      </p:sp>
      <p:sp>
        <p:nvSpPr>
          <p:cNvPr id="8" name="TextBox 7"/>
          <p:cNvSpPr txBox="1"/>
          <p:nvPr/>
        </p:nvSpPr>
        <p:spPr>
          <a:xfrm>
            <a:off x="8269928" y="5334000"/>
            <a:ext cx="721672" cy="400110"/>
          </a:xfrm>
          <a:prstGeom prst="rect">
            <a:avLst/>
          </a:prstGeom>
          <a:noFill/>
        </p:spPr>
        <p:txBody>
          <a:bodyPr wrap="none" rtlCol="0">
            <a:spAutoFit/>
          </a:bodyPr>
          <a:lstStyle/>
          <a:p>
            <a:pPr algn="r"/>
            <a:r>
              <a:rPr lang="en-US" sz="1000" b="1" dirty="0" smtClean="0">
                <a:latin typeface="Adobe Garamond Pro" pitchFamily="18" charset="0"/>
              </a:rPr>
              <a:t>Newman</a:t>
            </a:r>
          </a:p>
          <a:p>
            <a:pPr algn="r"/>
            <a:r>
              <a:rPr lang="en-US" sz="1000" i="1" dirty="0" smtClean="0">
                <a:latin typeface="Adobe Garamond Pro" pitchFamily="18" charset="0"/>
              </a:rPr>
              <a:t>Onement</a:t>
            </a:r>
            <a:r>
              <a:rPr lang="en-US" sz="1000" i="1" dirty="0" smtClean="0">
                <a:latin typeface="Adobe Garamond Pro" pitchFamily="18" charset="0"/>
              </a:rPr>
              <a:t> 1</a:t>
            </a:r>
            <a:endParaRPr lang="en-US" sz="1000" i="1" dirty="0">
              <a:latin typeface="Adobe Garamond Pro" pitchFamily="18" charset="0"/>
            </a:endParaRPr>
          </a:p>
        </p:txBody>
      </p:sp>
      <p:pic>
        <p:nvPicPr>
          <p:cNvPr id="9" name="Picture 8" descr="onement 1.jpg"/>
          <p:cNvPicPr>
            <a:picLocks noChangeAspect="1"/>
          </p:cNvPicPr>
          <p:nvPr/>
        </p:nvPicPr>
        <p:blipFill>
          <a:blip r:embed="rId3"/>
          <a:stretch>
            <a:fillRect/>
          </a:stretch>
        </p:blipFill>
        <p:spPr>
          <a:xfrm>
            <a:off x="5200650" y="381000"/>
            <a:ext cx="3714750" cy="4953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828800" y="6248400"/>
            <a:ext cx="4876800" cy="4691063"/>
          </a:xfrm>
        </p:spPr>
        <p:txBody>
          <a:bodyPr>
            <a:normAutofit/>
          </a:bodyPr>
          <a:lstStyle/>
          <a:p>
            <a:r>
              <a:rPr lang="en-US" sz="1200" dirty="0" smtClean="0">
                <a:latin typeface="Futura Lt BT" pitchFamily="34" charset="0"/>
              </a:rPr>
              <a:t>In Kasimir Malevich’s near-monochrome </a:t>
            </a:r>
            <a:r>
              <a:rPr lang="en-US" sz="1200" i="1" dirty="0" smtClean="0">
                <a:latin typeface="Futura Lt BT" pitchFamily="34" charset="0"/>
              </a:rPr>
              <a:t>White on White</a:t>
            </a:r>
            <a:r>
              <a:rPr lang="en-US" sz="1200" dirty="0" smtClean="0">
                <a:latin typeface="Futura Lt BT" pitchFamily="34" charset="0"/>
              </a:rPr>
              <a:t>, color differentiation was abandoned.</a:t>
            </a:r>
            <a:endParaRPr lang="en-US" sz="1200" dirty="0"/>
          </a:p>
        </p:txBody>
      </p:sp>
      <p:sp>
        <p:nvSpPr>
          <p:cNvPr id="6" name="TextBox 5"/>
          <p:cNvSpPr txBox="1"/>
          <p:nvPr/>
        </p:nvSpPr>
        <p:spPr>
          <a:xfrm>
            <a:off x="8020358" y="3048000"/>
            <a:ext cx="944489" cy="400110"/>
          </a:xfrm>
          <a:prstGeom prst="rect">
            <a:avLst/>
          </a:prstGeom>
          <a:noFill/>
        </p:spPr>
        <p:txBody>
          <a:bodyPr wrap="none" rtlCol="0">
            <a:spAutoFit/>
          </a:bodyPr>
          <a:lstStyle/>
          <a:p>
            <a:pPr algn="r"/>
            <a:r>
              <a:rPr lang="en-US" sz="1000" b="1" dirty="0" smtClean="0">
                <a:latin typeface="Adobe Garamond Pro" pitchFamily="18" charset="0"/>
              </a:rPr>
              <a:t>Malevich</a:t>
            </a:r>
          </a:p>
          <a:p>
            <a:pPr algn="r"/>
            <a:r>
              <a:rPr lang="en-US" sz="1000" i="1" dirty="0" smtClean="0">
                <a:latin typeface="Adobe Garamond Pro" pitchFamily="18" charset="0"/>
              </a:rPr>
              <a:t>White on White</a:t>
            </a:r>
            <a:endParaRPr lang="en-US" sz="1000" i="1" dirty="0">
              <a:latin typeface="Adobe Garamond Pro" pitchFamily="18" charset="0"/>
            </a:endParaRPr>
          </a:p>
        </p:txBody>
      </p:sp>
      <p:pic>
        <p:nvPicPr>
          <p:cNvPr id="7" name="Picture 6" descr="Kazimir_Malevich_-_'Suprematist_Composition-_White_on_White',_oil_on_canvas,_1918,_Museum_of_Modern_Art.jpg"/>
          <p:cNvPicPr>
            <a:picLocks noChangeAspect="1"/>
          </p:cNvPicPr>
          <p:nvPr/>
        </p:nvPicPr>
        <p:blipFill>
          <a:blip r:embed="rId2"/>
          <a:srcRect l="3916" t="4444" r="3916" b="6667"/>
          <a:stretch>
            <a:fillRect/>
          </a:stretch>
        </p:blipFill>
        <p:spPr>
          <a:xfrm>
            <a:off x="1828800" y="304800"/>
            <a:ext cx="5791200" cy="5791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800" y="6400800"/>
            <a:ext cx="8001000" cy="546099"/>
          </a:xfrm>
        </p:spPr>
        <p:txBody>
          <a:bodyPr/>
          <a:lstStyle/>
          <a:p>
            <a:r>
              <a:rPr lang="en-US" sz="1200" dirty="0" smtClean="0">
                <a:latin typeface="Futura Lt BT" pitchFamily="34" charset="0"/>
              </a:rPr>
              <a:t>And with Jackson Pollock’s erratic paint drips and splatters, any role of artistic composition was eliminated. </a:t>
            </a:r>
          </a:p>
          <a:p>
            <a:endParaRPr lang="en-US" dirty="0"/>
          </a:p>
        </p:txBody>
      </p:sp>
      <p:pic>
        <p:nvPicPr>
          <p:cNvPr id="5" name="Picture 4" descr="Pollock, Lavender Mist2.jpg"/>
          <p:cNvPicPr>
            <a:picLocks noChangeAspect="1"/>
          </p:cNvPicPr>
          <p:nvPr/>
        </p:nvPicPr>
        <p:blipFill>
          <a:blip r:embed="rId2"/>
          <a:stretch>
            <a:fillRect/>
          </a:stretch>
        </p:blipFill>
        <p:spPr>
          <a:xfrm>
            <a:off x="717440" y="228600"/>
            <a:ext cx="7709121" cy="5638800"/>
          </a:xfrm>
          <a:prstGeom prst="rect">
            <a:avLst/>
          </a:prstGeom>
        </p:spPr>
      </p:pic>
      <p:sp>
        <p:nvSpPr>
          <p:cNvPr id="6" name="TextBox 5"/>
          <p:cNvSpPr txBox="1"/>
          <p:nvPr/>
        </p:nvSpPr>
        <p:spPr>
          <a:xfrm>
            <a:off x="7016036" y="5867400"/>
            <a:ext cx="1518364" cy="400110"/>
          </a:xfrm>
          <a:prstGeom prst="rect">
            <a:avLst/>
          </a:prstGeom>
          <a:noFill/>
        </p:spPr>
        <p:txBody>
          <a:bodyPr wrap="none" rtlCol="0">
            <a:spAutoFit/>
          </a:bodyPr>
          <a:lstStyle/>
          <a:p>
            <a:pPr algn="r"/>
            <a:r>
              <a:rPr lang="en-US" sz="1000" b="1" dirty="0" smtClean="0">
                <a:latin typeface="Adobe Garamond Pro" pitchFamily="18" charset="0"/>
              </a:rPr>
              <a:t>Pollock</a:t>
            </a:r>
          </a:p>
          <a:p>
            <a:pPr algn="r"/>
            <a:r>
              <a:rPr lang="en-US" sz="1000" i="1" dirty="0" smtClean="0">
                <a:latin typeface="Adobe Garamond Pro" pitchFamily="18" charset="0"/>
              </a:rPr>
              <a:t>Number 1, (Lavender Mist)</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328737"/>
            <a:ext cx="3008313" cy="4691063"/>
          </a:xfrm>
        </p:spPr>
        <p:txBody>
          <a:bodyPr/>
          <a:lstStyle/>
          <a:p>
            <a:endParaRPr lang="en-US" dirty="0" smtClean="0">
              <a:latin typeface="Futura Lt BT" pitchFamily="34" charset="0"/>
            </a:endParaRPr>
          </a:p>
          <a:p>
            <a:endParaRPr lang="en-US" dirty="0"/>
          </a:p>
        </p:txBody>
      </p:sp>
      <p:sp>
        <p:nvSpPr>
          <p:cNvPr id="3" name="Rectangle 2"/>
          <p:cNvSpPr/>
          <p:nvPr/>
        </p:nvSpPr>
        <p:spPr>
          <a:xfrm>
            <a:off x="3200400" y="3352800"/>
            <a:ext cx="2743200" cy="2123658"/>
          </a:xfrm>
          <a:prstGeom prst="rect">
            <a:avLst/>
          </a:prstGeom>
        </p:spPr>
        <p:txBody>
          <a:bodyPr>
            <a:spAutoFit/>
          </a:bodyPr>
          <a:lstStyle/>
          <a:p>
            <a:pPr algn="just"/>
            <a:r>
              <a:rPr lang="en-US" sz="1200" dirty="0" smtClean="0">
                <a:latin typeface="Futura Lt BT" pitchFamily="34" charset="0"/>
              </a:rPr>
              <a:t>The art world had reached a dead end. When it looked out at the world through the eyes of Picasso and Munch, it saw nothing of value. When it looked at what the reductionists had produced, it saw that nothing uniquely artistic had survived. Collectively, the leading members of the art world had decided that art has no content, that it has no special media or techniques, and that the artist has no crucial role in the process. Art became nothing—or a statement of nothingness. </a:t>
            </a:r>
          </a:p>
          <a:p>
            <a:pPr algn="just"/>
            <a:endParaRPr lang="en-US" sz="1200" dirty="0" smtClean="0">
              <a:latin typeface="Futura Lt BT" pitchFamily="34" charset="0"/>
            </a:endParaRPr>
          </a:p>
          <a:p>
            <a:pPr algn="just"/>
            <a:r>
              <a:rPr lang="en-US" sz="1200" dirty="0" smtClean="0">
                <a:latin typeface="Futura Lt BT" pitchFamily="34" charset="0"/>
              </a:rPr>
              <a:t>The summary conclusion was announced, infamously, by Marcel Duchamp.</a:t>
            </a:r>
          </a:p>
        </p:txBody>
      </p:sp>
      <p:pic>
        <p:nvPicPr>
          <p:cNvPr id="5" name="Picture 4" descr="Black_Square.jpg"/>
          <p:cNvPicPr>
            <a:picLocks noChangeAspect="1"/>
          </p:cNvPicPr>
          <p:nvPr/>
        </p:nvPicPr>
        <p:blipFill>
          <a:blip r:embed="rId2"/>
          <a:stretch>
            <a:fillRect/>
          </a:stretch>
        </p:blipFill>
        <p:spPr>
          <a:xfrm>
            <a:off x="3200400" y="304800"/>
            <a:ext cx="2743200" cy="2708378"/>
          </a:xfrm>
          <a:prstGeom prst="rect">
            <a:avLst/>
          </a:prstGeom>
        </p:spPr>
      </p:pic>
      <p:sp>
        <p:nvSpPr>
          <p:cNvPr id="6" name="TextBox 5"/>
          <p:cNvSpPr txBox="1"/>
          <p:nvPr/>
        </p:nvSpPr>
        <p:spPr>
          <a:xfrm>
            <a:off x="8153400" y="1524000"/>
            <a:ext cx="811441" cy="400110"/>
          </a:xfrm>
          <a:prstGeom prst="rect">
            <a:avLst/>
          </a:prstGeom>
          <a:noFill/>
        </p:spPr>
        <p:txBody>
          <a:bodyPr wrap="none" rtlCol="0">
            <a:spAutoFit/>
          </a:bodyPr>
          <a:lstStyle/>
          <a:p>
            <a:pPr algn="r"/>
            <a:r>
              <a:rPr lang="en-US" sz="1000" b="1" dirty="0" smtClean="0">
                <a:latin typeface="Adobe Garamond Pro" pitchFamily="18" charset="0"/>
              </a:rPr>
              <a:t>Malevich</a:t>
            </a:r>
          </a:p>
          <a:p>
            <a:pPr algn="r"/>
            <a:r>
              <a:rPr lang="en-US" sz="1000" i="1" dirty="0" smtClean="0">
                <a:latin typeface="Adobe Garamond Pro" pitchFamily="18" charset="0"/>
              </a:rPr>
              <a:t>Black Square</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uchamp_Fountaine2.jpg"/>
          <p:cNvPicPr>
            <a:picLocks noGrp="1" noChangeAspect="1"/>
          </p:cNvPicPr>
          <p:nvPr>
            <p:ph idx="1"/>
          </p:nvPr>
        </p:nvPicPr>
        <p:blipFill>
          <a:blip r:embed="rId2"/>
          <a:srcRect l="6365" t="17466" r="13353" b="20044"/>
          <a:stretch>
            <a:fillRect/>
          </a:stretch>
        </p:blipFill>
        <p:spPr>
          <a:xfrm>
            <a:off x="1752600" y="304800"/>
            <a:ext cx="5638800" cy="6014719"/>
          </a:xfrm>
        </p:spPr>
      </p:pic>
      <p:sp>
        <p:nvSpPr>
          <p:cNvPr id="4" name="Text Placeholder 3"/>
          <p:cNvSpPr>
            <a:spLocks noGrp="1"/>
          </p:cNvSpPr>
          <p:nvPr>
            <p:ph type="body" sz="half" idx="2"/>
          </p:nvPr>
        </p:nvSpPr>
        <p:spPr>
          <a:xfrm>
            <a:off x="1752600" y="6400801"/>
            <a:ext cx="5638800" cy="304800"/>
          </a:xfrm>
        </p:spPr>
        <p:txBody>
          <a:bodyPr>
            <a:noAutofit/>
          </a:bodyPr>
          <a:lstStyle/>
          <a:p>
            <a:r>
              <a:rPr lang="en-US" sz="1200" dirty="0" smtClean="0">
                <a:latin typeface="Futura Lt BT" pitchFamily="34" charset="0"/>
              </a:rPr>
              <a:t>Asked </a:t>
            </a:r>
            <a:r>
              <a:rPr lang="en-US" sz="1200" dirty="0">
                <a:latin typeface="Futura Lt BT" pitchFamily="34" charset="0"/>
              </a:rPr>
              <a:t>to submit something for display in 1917, Duchamp sent a urinal. </a:t>
            </a:r>
          </a:p>
        </p:txBody>
      </p:sp>
      <p:sp>
        <p:nvSpPr>
          <p:cNvPr id="6" name="TextBox 5"/>
          <p:cNvSpPr txBox="1"/>
          <p:nvPr/>
        </p:nvSpPr>
        <p:spPr>
          <a:xfrm>
            <a:off x="8255996" y="3124200"/>
            <a:ext cx="708847" cy="400110"/>
          </a:xfrm>
          <a:prstGeom prst="rect">
            <a:avLst/>
          </a:prstGeom>
          <a:noFill/>
        </p:spPr>
        <p:txBody>
          <a:bodyPr wrap="none" rtlCol="0">
            <a:spAutoFit/>
          </a:bodyPr>
          <a:lstStyle/>
          <a:p>
            <a:pPr algn="r"/>
            <a:r>
              <a:rPr lang="en-US" sz="1000" b="1" dirty="0" smtClean="0">
                <a:latin typeface="Adobe Garamond Pro" pitchFamily="18" charset="0"/>
              </a:rPr>
              <a:t>Duchamp</a:t>
            </a:r>
          </a:p>
          <a:p>
            <a:pPr algn="r"/>
            <a:r>
              <a:rPr lang="en-US" sz="1000" i="1" dirty="0" smtClean="0">
                <a:latin typeface="Adobe Garamond Pro" pitchFamily="18" charset="0"/>
              </a:rPr>
              <a:t>Fountain</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3200400" y="3505200"/>
            <a:ext cx="2743200" cy="2209800"/>
          </a:xfrm>
        </p:spPr>
        <p:txBody>
          <a:bodyPr>
            <a:noAutofit/>
          </a:bodyPr>
          <a:lstStyle/>
          <a:p>
            <a:pPr algn="just"/>
            <a:r>
              <a:rPr lang="en-US" b="1" dirty="0" smtClean="0">
                <a:latin typeface="Futura Lt BT" pitchFamily="34" charset="0"/>
              </a:rPr>
              <a:t>Art begins in the mind of a creative individual. </a:t>
            </a:r>
            <a:r>
              <a:rPr lang="en-US" sz="1200" dirty="0" smtClean="0">
                <a:latin typeface="Futura Lt BT" pitchFamily="34" charset="0"/>
              </a:rPr>
              <a:t>The artist takes his  significant experiences and thoughts as raw material and creates a perceptual embodiment for them. Each artist makes independent judgments about which of his experiences and thoughts are significant. And to the best of his ability and with his unique style, each artist employs the techniques of his perceptual medium of choice. The result is an object that, at its best, has an awesome power to exalt the senses, the intellects, and the passions of those who experience it.</a:t>
            </a:r>
            <a:endParaRPr lang="en-US" sz="1200" dirty="0">
              <a:latin typeface="Futura Lt BT" pitchFamily="34" charset="0"/>
            </a:endParaRPr>
          </a:p>
        </p:txBody>
      </p:sp>
      <p:sp>
        <p:nvSpPr>
          <p:cNvPr id="5" name="TextBox 4"/>
          <p:cNvSpPr txBox="1"/>
          <p:nvPr/>
        </p:nvSpPr>
        <p:spPr>
          <a:xfrm>
            <a:off x="8229600" y="3124200"/>
            <a:ext cx="790601" cy="400110"/>
          </a:xfrm>
          <a:prstGeom prst="rect">
            <a:avLst/>
          </a:prstGeom>
          <a:noFill/>
        </p:spPr>
        <p:txBody>
          <a:bodyPr wrap="none" rtlCol="0">
            <a:spAutoFit/>
          </a:bodyPr>
          <a:lstStyle/>
          <a:p>
            <a:pPr algn="r"/>
            <a:r>
              <a:rPr lang="en-US" sz="1000" b="1" dirty="0" smtClean="0">
                <a:latin typeface="Adobe Garamond Pro" pitchFamily="18" charset="0"/>
              </a:rPr>
              <a:t>Velázquez</a:t>
            </a:r>
          </a:p>
          <a:p>
            <a:pPr algn="r"/>
            <a:r>
              <a:rPr lang="en-US" sz="1000" i="1" dirty="0" smtClean="0">
                <a:latin typeface="Adobe Garamond Pro" pitchFamily="18" charset="0"/>
              </a:rPr>
              <a:t>Las </a:t>
            </a:r>
            <a:r>
              <a:rPr lang="en-US" sz="1000" i="1" dirty="0" smtClean="0">
                <a:latin typeface="Adobe Garamond Pro" pitchFamily="18" charset="0"/>
              </a:rPr>
              <a:t>Meninas</a:t>
            </a:r>
            <a:endParaRPr lang="en-US" sz="1000" i="1" dirty="0">
              <a:latin typeface="Adobe Garamond Pro" pitchFamily="18" charset="0"/>
            </a:endParaRPr>
          </a:p>
        </p:txBody>
      </p:sp>
      <p:pic>
        <p:nvPicPr>
          <p:cNvPr id="7" name="Picture 6" descr="20090225190523!Las_Meninas_01.jpg"/>
          <p:cNvPicPr>
            <a:picLocks noChangeAspect="1"/>
          </p:cNvPicPr>
          <p:nvPr/>
        </p:nvPicPr>
        <p:blipFill>
          <a:blip r:embed="rId2" cstate="print"/>
          <a:srcRect t="48889" b="22036"/>
          <a:stretch>
            <a:fillRect/>
          </a:stretch>
        </p:blipFill>
        <p:spPr>
          <a:xfrm>
            <a:off x="228600" y="214336"/>
            <a:ext cx="8686800" cy="290986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2122944"/>
            <a:ext cx="2743200" cy="2677656"/>
          </a:xfrm>
          <a:prstGeom prst="rect">
            <a:avLst/>
          </a:prstGeom>
        </p:spPr>
        <p:txBody>
          <a:bodyPr>
            <a:spAutoFit/>
          </a:bodyPr>
          <a:lstStyle/>
          <a:p>
            <a:pPr algn="just"/>
            <a:r>
              <a:rPr lang="en-US" sz="1200" dirty="0" smtClean="0">
                <a:latin typeface="Futura Lt BT" pitchFamily="34" charset="0"/>
              </a:rPr>
              <a:t>Duchamp of course knew the history of art. He knew what had been achieved—how over the centuries art had been a powerful vehicle that called upon the highest development of the human creative vision and demanded exacting technical skill; and he knew that art had an awesome power to exalt the senses, the minds, and the passions of those who experience it. Duchamp reflected on the history of art and decided to make a statement. The artist is not a great creator—Duchamp went shopping at a plumbing store. The artwork is not a special object—it was mass-produced in a factory. The experience of art is not exciting and ennobling—at best it is puzzling and mostly leaves one with a sense of distaste. But over and above that, Duchamp did not select just any ready-made object to display. In selecting the urinal, his message was clear: Art is something you piss on.</a:t>
            </a:r>
            <a:endParaRPr lang="en-US" sz="1200" dirty="0"/>
          </a:p>
        </p:txBody>
      </p:sp>
      <p:pic>
        <p:nvPicPr>
          <p:cNvPr id="4" name="Picture 3" descr="Fig1babitz.jpg"/>
          <p:cNvPicPr>
            <a:picLocks noChangeAspect="1"/>
          </p:cNvPicPr>
          <p:nvPr/>
        </p:nvPicPr>
        <p:blipFill>
          <a:blip r:embed="rId2" cstate="print">
            <a:lum bright="-20000" contrast="20000"/>
          </a:blip>
          <a:srcRect l="2830" t="25692" r="348" b="33171"/>
          <a:stretch>
            <a:fillRect/>
          </a:stretch>
        </p:blipFill>
        <p:spPr>
          <a:xfrm>
            <a:off x="1600200" y="304800"/>
            <a:ext cx="5943600" cy="1676400"/>
          </a:xfrm>
          <a:prstGeom prst="rect">
            <a:avLst/>
          </a:prstGeom>
        </p:spPr>
      </p:pic>
      <p:sp>
        <p:nvSpPr>
          <p:cNvPr id="7" name="Rectangle 6"/>
          <p:cNvSpPr/>
          <p:nvPr/>
        </p:nvSpPr>
        <p:spPr>
          <a:xfrm>
            <a:off x="7848600" y="893802"/>
            <a:ext cx="1154768" cy="553998"/>
          </a:xfrm>
          <a:prstGeom prst="rect">
            <a:avLst/>
          </a:prstGeom>
        </p:spPr>
        <p:txBody>
          <a:bodyPr wrap="square">
            <a:spAutoFit/>
          </a:bodyPr>
          <a:lstStyle/>
          <a:p>
            <a:pPr algn="r"/>
            <a:r>
              <a:rPr lang="en-US" sz="1000" b="1" dirty="0" smtClean="0">
                <a:latin typeface="Adobe Garamond Pro" pitchFamily="18" charset="0"/>
              </a:rPr>
              <a:t>Julian Wasser </a:t>
            </a:r>
          </a:p>
          <a:p>
            <a:pPr algn="r"/>
            <a:r>
              <a:rPr lang="en-US" sz="1000" i="1" dirty="0" smtClean="0">
                <a:latin typeface="Adobe Garamond Pro" pitchFamily="18" charset="0"/>
              </a:rPr>
              <a:t>Marcel Duchamp and Eve Babitz</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00400" y="2667000"/>
            <a:ext cx="2743200" cy="3970318"/>
          </a:xfrm>
          <a:prstGeom prst="rect">
            <a:avLst/>
          </a:prstGeom>
        </p:spPr>
        <p:txBody>
          <a:bodyPr>
            <a:spAutoFit/>
          </a:bodyPr>
          <a:lstStyle/>
          <a:p>
            <a:pPr algn="just"/>
            <a:r>
              <a:rPr lang="en-US" sz="1200" dirty="0" smtClean="0">
                <a:latin typeface="Futura Lt BT" pitchFamily="34" charset="0"/>
              </a:rPr>
              <a:t>Art by its nature is about the significant. To the extent that art is an expression of the artist’s being, it expresses what the artist thinks and feels to be significant. To the extent that art is an act of communication, it is a statement to an audience of what the artist thinks and feels to be important. When an artist decides to devote a week, a month, or a year or more of his life to creating </a:t>
            </a:r>
            <a:r>
              <a:rPr lang="en-US" sz="1200" i="1" dirty="0" smtClean="0">
                <a:latin typeface="Futura Lt BT" pitchFamily="34" charset="0"/>
              </a:rPr>
              <a:t>This</a:t>
            </a:r>
            <a:r>
              <a:rPr lang="en-US" sz="1200" dirty="0" smtClean="0">
                <a:latin typeface="Futura Lt BT" pitchFamily="34" charset="0"/>
              </a:rPr>
              <a:t> rather than </a:t>
            </a:r>
            <a:r>
              <a:rPr lang="en-US" sz="1200" i="1" dirty="0" smtClean="0">
                <a:latin typeface="Futura Lt BT" pitchFamily="34" charset="0"/>
              </a:rPr>
              <a:t>That</a:t>
            </a:r>
            <a:r>
              <a:rPr lang="en-US" sz="1200" dirty="0" smtClean="0">
                <a:latin typeface="Futura Lt BT" pitchFamily="34" charset="0"/>
              </a:rPr>
              <a:t>—he is saying that </a:t>
            </a:r>
            <a:r>
              <a:rPr lang="en-US" sz="1200" i="1" dirty="0" smtClean="0">
                <a:latin typeface="Futura Lt BT" pitchFamily="34" charset="0"/>
              </a:rPr>
              <a:t>This</a:t>
            </a:r>
            <a:r>
              <a:rPr lang="en-US" sz="1200" dirty="0" smtClean="0">
                <a:latin typeface="Futura Lt BT" pitchFamily="34" charset="0"/>
              </a:rPr>
              <a:t> is worth his time and effort. When the artist presents the results of his efforts to an audience, he is telling them that his creation is worthy of the time and effort of their contemplation. We do not waste our time on the insignificant or ask others to waste theirs—unless we wish to express the significant belief that nothing is significant. </a:t>
            </a:r>
          </a:p>
        </p:txBody>
      </p:sp>
      <p:pic>
        <p:nvPicPr>
          <p:cNvPr id="4" name="Picture 3" descr="1956Leonardo_da_Vinci.jpg"/>
          <p:cNvPicPr>
            <a:picLocks noChangeAspect="1"/>
          </p:cNvPicPr>
          <p:nvPr/>
        </p:nvPicPr>
        <p:blipFill>
          <a:blip r:embed="rId2"/>
          <a:srcRect t="10000" b="59999"/>
          <a:stretch>
            <a:fillRect/>
          </a:stretch>
        </p:blipFill>
        <p:spPr>
          <a:xfrm>
            <a:off x="285750" y="228600"/>
            <a:ext cx="8572500" cy="2057400"/>
          </a:xfrm>
          <a:prstGeom prst="rect">
            <a:avLst/>
          </a:prstGeom>
        </p:spPr>
      </p:pic>
      <p:sp>
        <p:nvSpPr>
          <p:cNvPr id="5" name="TextBox 4"/>
          <p:cNvSpPr txBox="1"/>
          <p:nvPr/>
        </p:nvSpPr>
        <p:spPr>
          <a:xfrm>
            <a:off x="7696200" y="2286000"/>
            <a:ext cx="1241044" cy="400110"/>
          </a:xfrm>
          <a:prstGeom prst="rect">
            <a:avLst/>
          </a:prstGeom>
          <a:noFill/>
        </p:spPr>
        <p:txBody>
          <a:bodyPr wrap="none" rtlCol="0">
            <a:spAutoFit/>
          </a:bodyPr>
          <a:lstStyle/>
          <a:p>
            <a:pPr algn="r"/>
            <a:r>
              <a:rPr lang="en-US" sz="1000" b="1" dirty="0" smtClean="0">
                <a:latin typeface="Adobe Garamond Pro" pitchFamily="18" charset="0"/>
              </a:rPr>
              <a:t>da Vinci</a:t>
            </a:r>
          </a:p>
          <a:p>
            <a:pPr algn="r"/>
            <a:r>
              <a:rPr lang="en-US" sz="1000" i="1" dirty="0" smtClean="0">
                <a:latin typeface="Adobe Garamond Pro" pitchFamily="18" charset="0"/>
              </a:rPr>
              <a:t>Lady with an Ermine</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3808274"/>
            <a:ext cx="2743200" cy="2862322"/>
          </a:xfrm>
          <a:prstGeom prst="rect">
            <a:avLst/>
          </a:prstGeom>
        </p:spPr>
        <p:txBody>
          <a:bodyPr>
            <a:spAutoFit/>
          </a:bodyPr>
          <a:lstStyle/>
          <a:p>
            <a:pPr algn="just"/>
            <a:r>
              <a:rPr lang="en-US" sz="1200" dirty="0" smtClean="0">
                <a:latin typeface="Futura Lt BT" pitchFamily="34" charset="0"/>
              </a:rPr>
              <a:t>Duchamp and the others have become the iconic figures of recent art history. Through them, the story of the art world is a story of self-conscious </a:t>
            </a:r>
            <a:r>
              <a:rPr lang="en-US" sz="1200" dirty="0" smtClean="0">
                <a:latin typeface="Futura Lt BT" pitchFamily="34" charset="0"/>
              </a:rPr>
              <a:t>dis-integration</a:t>
            </a:r>
            <a:r>
              <a:rPr lang="en-US" sz="1200" dirty="0" smtClean="0">
                <a:latin typeface="Futura Lt BT" pitchFamily="34" charset="0"/>
              </a:rPr>
              <a:t>. </a:t>
            </a:r>
          </a:p>
          <a:p>
            <a:pPr algn="just"/>
            <a:endParaRPr lang="en-US" sz="1200" dirty="0" smtClean="0">
              <a:latin typeface="Futura Lt BT" pitchFamily="34" charset="0"/>
            </a:endParaRPr>
          </a:p>
          <a:p>
            <a:pPr algn="just"/>
            <a:r>
              <a:rPr lang="en-US" sz="1200" dirty="0" smtClean="0">
                <a:latin typeface="Futura Lt BT" pitchFamily="34" charset="0"/>
              </a:rPr>
              <a:t>Once, however, everything has been disintegrated, every artist has a choice. He can choose to play the current game of cynicism and despair, hoping, at best, to introduce a minor variation here and there. Or he can look afresh at the world and rediscover in it the potential that earlier great artists pointed us toward.</a:t>
            </a:r>
          </a:p>
        </p:txBody>
      </p:sp>
      <p:pic>
        <p:nvPicPr>
          <p:cNvPr id="5" name="Picture 4" descr="kosuth.jpg"/>
          <p:cNvPicPr>
            <a:picLocks noChangeAspect="1"/>
          </p:cNvPicPr>
          <p:nvPr/>
        </p:nvPicPr>
        <p:blipFill>
          <a:blip r:embed="rId2" cstate="print"/>
          <a:srcRect l="15152" t="14957" r="12121" b="14530"/>
          <a:stretch>
            <a:fillRect/>
          </a:stretch>
        </p:blipFill>
        <p:spPr>
          <a:xfrm>
            <a:off x="2133600" y="228600"/>
            <a:ext cx="4876800" cy="3352800"/>
          </a:xfrm>
          <a:prstGeom prst="rect">
            <a:avLst/>
          </a:prstGeom>
        </p:spPr>
      </p:pic>
      <p:sp>
        <p:nvSpPr>
          <p:cNvPr id="6" name="TextBox 5"/>
          <p:cNvSpPr txBox="1"/>
          <p:nvPr/>
        </p:nvSpPr>
        <p:spPr>
          <a:xfrm>
            <a:off x="7709374" y="1600200"/>
            <a:ext cx="1255472" cy="400110"/>
          </a:xfrm>
          <a:prstGeom prst="rect">
            <a:avLst/>
          </a:prstGeom>
          <a:noFill/>
        </p:spPr>
        <p:txBody>
          <a:bodyPr wrap="none" rtlCol="0">
            <a:spAutoFit/>
          </a:bodyPr>
          <a:lstStyle/>
          <a:p>
            <a:pPr algn="r"/>
            <a:r>
              <a:rPr lang="en-US" sz="1000" b="1" dirty="0" smtClean="0">
                <a:latin typeface="Adobe Garamond Pro" pitchFamily="18" charset="0"/>
              </a:rPr>
              <a:t>Kosuth</a:t>
            </a:r>
          </a:p>
          <a:p>
            <a:pPr algn="r"/>
            <a:r>
              <a:rPr lang="en-US" sz="1000" i="1" dirty="0" smtClean="0">
                <a:latin typeface="Adobe Garamond Pro" pitchFamily="18" charset="0"/>
              </a:rPr>
              <a:t>One and Three Chairs</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95400" y="6096000"/>
            <a:ext cx="6858000" cy="533400"/>
          </a:xfrm>
        </p:spPr>
        <p:txBody>
          <a:bodyPr>
            <a:normAutofit/>
          </a:bodyPr>
          <a:lstStyle/>
          <a:p>
            <a:r>
              <a:rPr lang="en-US" sz="1200" dirty="0" smtClean="0">
                <a:latin typeface="Futura Lt BT" pitchFamily="34" charset="0"/>
              </a:rPr>
              <a:t>Much of the art world is currently a long way from building upon Michelangelo’s powerfully stylized human forms …</a:t>
            </a:r>
            <a:endParaRPr lang="en-US" sz="1200" dirty="0"/>
          </a:p>
        </p:txBody>
      </p:sp>
      <p:pic>
        <p:nvPicPr>
          <p:cNvPr id="5" name="Picture 4" descr="michelangelo-creation.jpg"/>
          <p:cNvPicPr>
            <a:picLocks noChangeAspect="1"/>
          </p:cNvPicPr>
          <p:nvPr/>
        </p:nvPicPr>
        <p:blipFill>
          <a:blip r:embed="rId2"/>
          <a:stretch>
            <a:fillRect/>
          </a:stretch>
        </p:blipFill>
        <p:spPr>
          <a:xfrm>
            <a:off x="1310912" y="533400"/>
            <a:ext cx="6522176" cy="5257800"/>
          </a:xfrm>
          <a:prstGeom prst="rect">
            <a:avLst/>
          </a:prstGeom>
        </p:spPr>
      </p:pic>
      <p:sp>
        <p:nvSpPr>
          <p:cNvPr id="6" name="TextBox 5"/>
          <p:cNvSpPr txBox="1"/>
          <p:nvPr/>
        </p:nvSpPr>
        <p:spPr>
          <a:xfrm>
            <a:off x="7925778" y="2971800"/>
            <a:ext cx="1039067" cy="400110"/>
          </a:xfrm>
          <a:prstGeom prst="rect">
            <a:avLst/>
          </a:prstGeom>
          <a:noFill/>
        </p:spPr>
        <p:txBody>
          <a:bodyPr wrap="none" rtlCol="0">
            <a:spAutoFit/>
          </a:bodyPr>
          <a:lstStyle/>
          <a:p>
            <a:pPr algn="r"/>
            <a:r>
              <a:rPr lang="en-US" sz="1000" b="1" dirty="0" smtClean="0">
                <a:latin typeface="Adobe Garamond Pro" pitchFamily="18" charset="0"/>
              </a:rPr>
              <a:t>Michelangelo</a:t>
            </a:r>
          </a:p>
          <a:p>
            <a:pPr algn="r"/>
            <a:r>
              <a:rPr lang="en-US" sz="1000" i="1" dirty="0" smtClean="0">
                <a:latin typeface="Adobe Garamond Pro" pitchFamily="18" charset="0"/>
              </a:rPr>
              <a:t>Creation of Adam</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52600" y="6464300"/>
            <a:ext cx="4267200" cy="546100"/>
          </a:xfrm>
        </p:spPr>
        <p:txBody>
          <a:bodyPr>
            <a:normAutofit/>
          </a:bodyPr>
          <a:lstStyle/>
          <a:p>
            <a:r>
              <a:rPr lang="en-US" sz="1200" dirty="0" smtClean="0">
                <a:latin typeface="Futura Lt BT" pitchFamily="34" charset="0"/>
              </a:rPr>
              <a:t>… Rembrandt’s skill of characterization …</a:t>
            </a:r>
            <a:endParaRPr lang="en-US" sz="1200" dirty="0"/>
          </a:p>
        </p:txBody>
      </p:sp>
      <p:pic>
        <p:nvPicPr>
          <p:cNvPr id="6" name="Picture 5" descr="rembrandt_apostelpaulus.jpg"/>
          <p:cNvPicPr>
            <a:picLocks noChangeAspect="1"/>
          </p:cNvPicPr>
          <p:nvPr/>
        </p:nvPicPr>
        <p:blipFill>
          <a:blip r:embed="rId2"/>
          <a:srcRect t="7778" b="3333"/>
          <a:stretch>
            <a:fillRect/>
          </a:stretch>
        </p:blipFill>
        <p:spPr>
          <a:xfrm>
            <a:off x="1717357" y="228600"/>
            <a:ext cx="5709285" cy="6096000"/>
          </a:xfrm>
          <a:prstGeom prst="rect">
            <a:avLst/>
          </a:prstGeom>
        </p:spPr>
      </p:pic>
      <p:sp>
        <p:nvSpPr>
          <p:cNvPr id="5" name="TextBox 4"/>
          <p:cNvSpPr txBox="1"/>
          <p:nvPr/>
        </p:nvSpPr>
        <p:spPr>
          <a:xfrm>
            <a:off x="8174242" y="3028890"/>
            <a:ext cx="790601" cy="400110"/>
          </a:xfrm>
          <a:prstGeom prst="rect">
            <a:avLst/>
          </a:prstGeom>
          <a:noFill/>
        </p:spPr>
        <p:txBody>
          <a:bodyPr wrap="none" rtlCol="0">
            <a:spAutoFit/>
          </a:bodyPr>
          <a:lstStyle/>
          <a:p>
            <a:pPr algn="r"/>
            <a:r>
              <a:rPr lang="en-US" sz="1000" b="1" dirty="0" smtClean="0">
                <a:latin typeface="Adobe Garamond Pro" pitchFamily="18" charset="0"/>
              </a:rPr>
              <a:t>Rembrandt</a:t>
            </a:r>
          </a:p>
          <a:p>
            <a:pPr algn="r"/>
            <a:r>
              <a:rPr lang="en-US" sz="1000" i="1" dirty="0" smtClean="0">
                <a:latin typeface="Adobe Garamond Pro" pitchFamily="18" charset="0"/>
              </a:rPr>
              <a:t>Self Portrait</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944687" y="6388100"/>
            <a:ext cx="3008313" cy="317500"/>
          </a:xfrm>
        </p:spPr>
        <p:txBody>
          <a:bodyPr>
            <a:normAutofit/>
          </a:bodyPr>
          <a:lstStyle/>
          <a:p>
            <a:r>
              <a:rPr lang="en-US" sz="1200" dirty="0" smtClean="0">
                <a:latin typeface="Futura Lt BT" pitchFamily="34" charset="0"/>
              </a:rPr>
              <a:t>… Vermeer’s exquisite use of light. </a:t>
            </a:r>
            <a:endParaRPr lang="en-US" sz="1200" dirty="0">
              <a:latin typeface="Futura Lt BT" pitchFamily="34" charset="0"/>
            </a:endParaRPr>
          </a:p>
        </p:txBody>
      </p:sp>
      <p:sp>
        <p:nvSpPr>
          <p:cNvPr id="5" name="TextBox 4"/>
          <p:cNvSpPr txBox="1"/>
          <p:nvPr/>
        </p:nvSpPr>
        <p:spPr>
          <a:xfrm>
            <a:off x="7483367" y="3124200"/>
            <a:ext cx="1481496" cy="400110"/>
          </a:xfrm>
          <a:prstGeom prst="rect">
            <a:avLst/>
          </a:prstGeom>
          <a:noFill/>
        </p:spPr>
        <p:txBody>
          <a:bodyPr wrap="none" rtlCol="0">
            <a:spAutoFit/>
          </a:bodyPr>
          <a:lstStyle/>
          <a:p>
            <a:pPr algn="r"/>
            <a:r>
              <a:rPr lang="en-US" sz="1000" b="1" dirty="0" smtClean="0">
                <a:latin typeface="Adobe Garamond Pro" pitchFamily="18" charset="0"/>
              </a:rPr>
              <a:t>Vermeer</a:t>
            </a:r>
          </a:p>
          <a:p>
            <a:pPr algn="r"/>
            <a:r>
              <a:rPr lang="en-US" sz="1000" i="1" dirty="0" smtClean="0">
                <a:latin typeface="Adobe Garamond Pro" pitchFamily="18" charset="0"/>
              </a:rPr>
              <a:t>Woman Holding a Balance</a:t>
            </a:r>
            <a:endParaRPr lang="en-US" sz="1000" i="1" dirty="0">
              <a:latin typeface="Adobe Garamond Pro" pitchFamily="18" charset="0"/>
            </a:endParaRPr>
          </a:p>
        </p:txBody>
      </p:sp>
      <p:pic>
        <p:nvPicPr>
          <p:cNvPr id="7" name="Picture 6" descr="xxl_balance.jpg"/>
          <p:cNvPicPr>
            <a:picLocks noChangeAspect="1"/>
          </p:cNvPicPr>
          <p:nvPr/>
        </p:nvPicPr>
        <p:blipFill>
          <a:blip r:embed="rId2"/>
          <a:stretch>
            <a:fillRect/>
          </a:stretch>
        </p:blipFill>
        <p:spPr>
          <a:xfrm>
            <a:off x="1954545" y="314564"/>
            <a:ext cx="5234910" cy="593383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 y="6159501"/>
            <a:ext cx="7924800" cy="546099"/>
          </a:xfrm>
        </p:spPr>
        <p:txBody>
          <a:bodyPr>
            <a:normAutofit/>
          </a:bodyPr>
          <a:lstStyle/>
          <a:p>
            <a:r>
              <a:rPr lang="en-US" sz="1200" dirty="0" smtClean="0">
                <a:latin typeface="Futura Lt BT" pitchFamily="34" charset="0"/>
              </a:rPr>
              <a:t>Though closer in time, much of it is also a long way from the majesty in the works of Albert Bierstadt …</a:t>
            </a:r>
            <a:endParaRPr lang="en-US" sz="1200" dirty="0"/>
          </a:p>
        </p:txBody>
      </p:sp>
      <p:pic>
        <p:nvPicPr>
          <p:cNvPr id="8" name="Content Placeholder 7" descr="Albert_Bierstadt,_Among_the_Sierra_Nevada_Mountains.jpg"/>
          <p:cNvPicPr>
            <a:picLocks noGrp="1" noChangeAspect="1"/>
          </p:cNvPicPr>
          <p:nvPr>
            <p:ph idx="1"/>
          </p:nvPr>
        </p:nvPicPr>
        <p:blipFill>
          <a:blip r:embed="rId2" cstate="print"/>
          <a:stretch>
            <a:fillRect/>
          </a:stretch>
        </p:blipFill>
        <p:spPr>
          <a:xfrm>
            <a:off x="158094" y="152400"/>
            <a:ext cx="8827812" cy="5196371"/>
          </a:xfrm>
        </p:spPr>
      </p:pic>
      <p:sp>
        <p:nvSpPr>
          <p:cNvPr id="6" name="TextBox 5"/>
          <p:cNvSpPr txBox="1"/>
          <p:nvPr/>
        </p:nvSpPr>
        <p:spPr>
          <a:xfrm>
            <a:off x="7102198" y="5334000"/>
            <a:ext cx="1965602" cy="400110"/>
          </a:xfrm>
          <a:prstGeom prst="rect">
            <a:avLst/>
          </a:prstGeom>
          <a:noFill/>
        </p:spPr>
        <p:txBody>
          <a:bodyPr wrap="none" rtlCol="0">
            <a:spAutoFit/>
          </a:bodyPr>
          <a:lstStyle/>
          <a:p>
            <a:pPr algn="r"/>
            <a:r>
              <a:rPr lang="en-US" sz="1000" b="1" dirty="0" smtClean="0">
                <a:latin typeface="Adobe Garamond Pro" pitchFamily="18" charset="0"/>
              </a:rPr>
              <a:t>Bierstadt</a:t>
            </a:r>
          </a:p>
          <a:p>
            <a:pPr algn="r"/>
            <a:r>
              <a:rPr lang="en-US" sz="1000" i="1" dirty="0" smtClean="0">
                <a:latin typeface="Adobe Garamond Pro" pitchFamily="18" charset="0"/>
              </a:rPr>
              <a:t>Among the Sierra Nevada Mountains</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6352401"/>
            <a:ext cx="1968424" cy="276999"/>
          </a:xfrm>
          <a:prstGeom prst="rect">
            <a:avLst/>
          </a:prstGeom>
        </p:spPr>
        <p:txBody>
          <a:bodyPr wrap="none">
            <a:spAutoFit/>
          </a:bodyPr>
          <a:lstStyle/>
          <a:p>
            <a:r>
              <a:rPr lang="en-US" sz="1200" dirty="0" smtClean="0">
                <a:latin typeface="Futura Lt BT" pitchFamily="34" charset="0"/>
              </a:rPr>
              <a:t>… and Frederick Church …</a:t>
            </a:r>
            <a:endParaRPr lang="en-US" sz="1200" dirty="0"/>
          </a:p>
        </p:txBody>
      </p:sp>
      <p:sp>
        <p:nvSpPr>
          <p:cNvPr id="4" name="TextBox 3"/>
          <p:cNvSpPr txBox="1"/>
          <p:nvPr/>
        </p:nvSpPr>
        <p:spPr>
          <a:xfrm>
            <a:off x="8301248" y="5924490"/>
            <a:ext cx="766557" cy="400110"/>
          </a:xfrm>
          <a:prstGeom prst="rect">
            <a:avLst/>
          </a:prstGeom>
          <a:noFill/>
        </p:spPr>
        <p:txBody>
          <a:bodyPr wrap="none" rtlCol="0">
            <a:spAutoFit/>
          </a:bodyPr>
          <a:lstStyle/>
          <a:p>
            <a:pPr algn="r"/>
            <a:r>
              <a:rPr lang="en-US" sz="1000" b="1" dirty="0" smtClean="0">
                <a:latin typeface="Adobe Garamond Pro" pitchFamily="18" charset="0"/>
              </a:rPr>
              <a:t>Church</a:t>
            </a:r>
          </a:p>
          <a:p>
            <a:pPr algn="r"/>
            <a:r>
              <a:rPr lang="en-US" sz="1000" i="1" dirty="0" smtClean="0">
                <a:latin typeface="Adobe Garamond Pro" pitchFamily="18" charset="0"/>
              </a:rPr>
              <a:t>The Icebergs</a:t>
            </a:r>
            <a:endParaRPr lang="en-US" sz="1000" i="1" dirty="0">
              <a:latin typeface="Adobe Garamond Pro" pitchFamily="18" charset="0"/>
            </a:endParaRPr>
          </a:p>
        </p:txBody>
      </p:sp>
      <p:pic>
        <p:nvPicPr>
          <p:cNvPr id="7" name="Picture 6" descr="The Icebergs.jpg"/>
          <p:cNvPicPr>
            <a:picLocks noChangeAspect="1"/>
          </p:cNvPicPr>
          <p:nvPr/>
        </p:nvPicPr>
        <p:blipFill>
          <a:blip r:embed="rId2"/>
          <a:stretch>
            <a:fillRect/>
          </a:stretch>
        </p:blipFill>
        <p:spPr>
          <a:xfrm>
            <a:off x="118605" y="762000"/>
            <a:ext cx="8906791" cy="516680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6434137"/>
            <a:ext cx="4532313" cy="4691063"/>
          </a:xfrm>
        </p:spPr>
        <p:txBody>
          <a:bodyPr>
            <a:normAutofit/>
          </a:bodyPr>
          <a:lstStyle/>
          <a:p>
            <a:r>
              <a:rPr lang="en-US" sz="1200" dirty="0" smtClean="0">
                <a:latin typeface="Futura Lt BT" pitchFamily="34" charset="0"/>
              </a:rPr>
              <a:t>… the elegance of John Singer Sargent’s paintings …</a:t>
            </a:r>
            <a:endParaRPr lang="en-US" sz="1200" dirty="0"/>
          </a:p>
        </p:txBody>
      </p:sp>
      <p:sp>
        <p:nvSpPr>
          <p:cNvPr id="6" name="TextBox 5"/>
          <p:cNvSpPr txBox="1"/>
          <p:nvPr/>
        </p:nvSpPr>
        <p:spPr>
          <a:xfrm>
            <a:off x="7609985" y="2971800"/>
            <a:ext cx="1354858" cy="400110"/>
          </a:xfrm>
          <a:prstGeom prst="rect">
            <a:avLst/>
          </a:prstGeom>
          <a:noFill/>
        </p:spPr>
        <p:txBody>
          <a:bodyPr wrap="none" rtlCol="0">
            <a:spAutoFit/>
          </a:bodyPr>
          <a:lstStyle/>
          <a:p>
            <a:pPr algn="r"/>
            <a:r>
              <a:rPr lang="en-US" sz="1000" b="1" dirty="0" smtClean="0">
                <a:latin typeface="Adobe Garamond Pro" pitchFamily="18" charset="0"/>
              </a:rPr>
              <a:t>Sargent</a:t>
            </a:r>
          </a:p>
          <a:p>
            <a:pPr algn="r"/>
            <a:r>
              <a:rPr lang="en-US" sz="1000" i="1" dirty="0" smtClean="0">
                <a:latin typeface="Adobe Garamond Pro" pitchFamily="18" charset="0"/>
              </a:rPr>
              <a:t>Lady Agnew of Lochnaw</a:t>
            </a:r>
            <a:endParaRPr lang="en-US" sz="1000" i="1" dirty="0">
              <a:latin typeface="Adobe Garamond Pro" pitchFamily="18" charset="0"/>
            </a:endParaRPr>
          </a:p>
        </p:txBody>
      </p:sp>
      <p:pic>
        <p:nvPicPr>
          <p:cNvPr id="7" name="Picture 6" descr="Sargent-Lady-Agnew-of-Lochnaw-1893.jpg"/>
          <p:cNvPicPr>
            <a:picLocks noChangeAspect="1"/>
          </p:cNvPicPr>
          <p:nvPr/>
        </p:nvPicPr>
        <p:blipFill>
          <a:blip r:embed="rId2"/>
          <a:stretch>
            <a:fillRect/>
          </a:stretch>
        </p:blipFill>
        <p:spPr>
          <a:xfrm>
            <a:off x="2189323" y="304800"/>
            <a:ext cx="4765354" cy="59436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5943600"/>
            <a:ext cx="8382000" cy="381000"/>
          </a:xfrm>
        </p:spPr>
        <p:txBody>
          <a:bodyPr>
            <a:normAutofit/>
          </a:bodyPr>
          <a:lstStyle/>
          <a:p>
            <a:r>
              <a:rPr lang="en-US" sz="1200" dirty="0" smtClean="0">
                <a:latin typeface="Futura Lt BT" pitchFamily="34" charset="0"/>
              </a:rPr>
              <a:t>… or the exuberance of Frederic Remington’s.</a:t>
            </a:r>
            <a:endParaRPr lang="en-US" sz="1200" dirty="0"/>
          </a:p>
        </p:txBody>
      </p:sp>
      <p:pic>
        <p:nvPicPr>
          <p:cNvPr id="5" name="Picture 4" descr="dash for timber.jpg"/>
          <p:cNvPicPr>
            <a:picLocks noChangeAspect="1"/>
          </p:cNvPicPr>
          <p:nvPr/>
        </p:nvPicPr>
        <p:blipFill>
          <a:blip r:embed="rId2"/>
          <a:stretch>
            <a:fillRect/>
          </a:stretch>
        </p:blipFill>
        <p:spPr>
          <a:xfrm>
            <a:off x="380999" y="381000"/>
            <a:ext cx="8410937" cy="4876800"/>
          </a:xfrm>
          <a:prstGeom prst="rect">
            <a:avLst/>
          </a:prstGeom>
        </p:spPr>
      </p:pic>
      <p:sp>
        <p:nvSpPr>
          <p:cNvPr id="6" name="TextBox 5"/>
          <p:cNvSpPr txBox="1"/>
          <p:nvPr/>
        </p:nvSpPr>
        <p:spPr>
          <a:xfrm>
            <a:off x="7602220" y="5257800"/>
            <a:ext cx="1313180" cy="400110"/>
          </a:xfrm>
          <a:prstGeom prst="rect">
            <a:avLst/>
          </a:prstGeom>
          <a:noFill/>
        </p:spPr>
        <p:txBody>
          <a:bodyPr wrap="none" rtlCol="0">
            <a:spAutoFit/>
          </a:bodyPr>
          <a:lstStyle/>
          <a:p>
            <a:pPr algn="r"/>
            <a:r>
              <a:rPr lang="en-US" sz="1000" b="1" dirty="0" smtClean="0">
                <a:latin typeface="Adobe Garamond Pro" pitchFamily="18" charset="0"/>
              </a:rPr>
              <a:t>Remington</a:t>
            </a:r>
          </a:p>
          <a:p>
            <a:pPr algn="r"/>
            <a:r>
              <a:rPr lang="en-US" sz="1000" i="1" dirty="0" smtClean="0">
                <a:latin typeface="Adobe Garamond Pro" pitchFamily="18" charset="0"/>
              </a:rPr>
              <a:t>A Dash for the Timber</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a:spLocks/>
          </p:cNvSpPr>
          <p:nvPr/>
        </p:nvSpPr>
        <p:spPr>
          <a:xfrm>
            <a:off x="3200400" y="2971800"/>
            <a:ext cx="2743200" cy="3429000"/>
          </a:xfrm>
          <a:prstGeom prst="rect">
            <a:avLst/>
          </a:prstGeom>
        </p:spPr>
        <p:txBody>
          <a:bodyPr vert="horz" lIns="91440" tIns="45720" rIns="91440" bIns="45720" rtlCol="0">
            <a:noAutofit/>
          </a:bodyPr>
          <a:lstStyle/>
          <a:p>
            <a:pPr algn="just"/>
            <a:r>
              <a:rPr lang="en-US" sz="1200" dirty="0" smtClean="0">
                <a:latin typeface="Futura Lt BT" pitchFamily="34" charset="0"/>
              </a:rPr>
              <a:t>Those individuals who over the centuries accepted art’s calling developed it into a vehicle that called upon the highest insights of the human creative vision and demanded exacting skill. The names that evoke in us a sense of </a:t>
            </a:r>
            <a:r>
              <a:rPr lang="en-US" sz="1200" dirty="0" smtClean="0">
                <a:latin typeface="Futura Lt BT" pitchFamily="34" charset="0"/>
              </a:rPr>
              <a:t>greatness — Leonardo</a:t>
            </a:r>
            <a:r>
              <a:rPr lang="en-US" sz="1200" dirty="0" smtClean="0">
                <a:latin typeface="Futura Lt BT" pitchFamily="34" charset="0"/>
              </a:rPr>
              <a:t>, Michelangelo, Raphael, Rembrandt, </a:t>
            </a:r>
            <a:r>
              <a:rPr lang="en-US" sz="1200" dirty="0" smtClean="0">
                <a:latin typeface="Futura Lt BT" pitchFamily="34" charset="0"/>
              </a:rPr>
              <a:t>Vermeer — stand </a:t>
            </a:r>
            <a:r>
              <a:rPr lang="en-US" sz="1200" dirty="0" smtClean="0">
                <a:latin typeface="Futura Lt BT" pitchFamily="34" charset="0"/>
              </a:rPr>
              <a:t>for those individuals who expanded the range of themes and subjects and developed the repertoire of techniques available to the next generation of artists. Their </a:t>
            </a:r>
            <a:r>
              <a:rPr lang="en-US" sz="1200" dirty="0" smtClean="0">
                <a:latin typeface="Futura Lt BT" pitchFamily="34" charset="0"/>
              </a:rPr>
              <a:t>achieve-</a:t>
            </a:r>
            <a:r>
              <a:rPr lang="en-US" sz="1200" dirty="0" smtClean="0">
                <a:latin typeface="Futura Lt BT" pitchFamily="34" charset="0"/>
              </a:rPr>
              <a:t>ments</a:t>
            </a:r>
            <a:r>
              <a:rPr lang="en-US" sz="1200" dirty="0" smtClean="0">
                <a:latin typeface="Futura Lt BT" pitchFamily="34" charset="0"/>
              </a:rPr>
              <a:t> </a:t>
            </a:r>
            <a:r>
              <a:rPr lang="en-US" sz="1200" dirty="0" smtClean="0">
                <a:latin typeface="Futura Lt BT" pitchFamily="34" charset="0"/>
              </a:rPr>
              <a:t>created the status of the artist as not merely a visionary or a craftsman, but as a special individual in whom both vision and craft are integrated and heightened.</a:t>
            </a:r>
          </a:p>
          <a:p>
            <a:pPr algn="just"/>
            <a:endParaRPr lang="en-US" sz="1200" dirty="0" smtClean="0">
              <a:latin typeface="Futura Lt BT" pitchFamily="34" charset="0"/>
            </a:endParaRPr>
          </a:p>
        </p:txBody>
      </p:sp>
      <p:pic>
        <p:nvPicPr>
          <p:cNvPr id="6" name="Picture 5" descr="08_3ce8a.jpg"/>
          <p:cNvPicPr>
            <a:picLocks noChangeAspect="1"/>
          </p:cNvPicPr>
          <p:nvPr/>
        </p:nvPicPr>
        <p:blipFill>
          <a:blip r:embed="rId2"/>
          <a:srcRect r="1230" b="61282"/>
          <a:stretch>
            <a:fillRect/>
          </a:stretch>
        </p:blipFill>
        <p:spPr>
          <a:xfrm>
            <a:off x="272736" y="228600"/>
            <a:ext cx="8598528" cy="2133600"/>
          </a:xfrm>
          <a:prstGeom prst="rect">
            <a:avLst/>
          </a:prstGeom>
        </p:spPr>
      </p:pic>
      <p:sp>
        <p:nvSpPr>
          <p:cNvPr id="4" name="TextBox 3"/>
          <p:cNvSpPr txBox="1"/>
          <p:nvPr/>
        </p:nvSpPr>
        <p:spPr>
          <a:xfrm>
            <a:off x="7315200" y="2362200"/>
            <a:ext cx="1640193" cy="400110"/>
          </a:xfrm>
          <a:prstGeom prst="rect">
            <a:avLst/>
          </a:prstGeom>
          <a:noFill/>
        </p:spPr>
        <p:txBody>
          <a:bodyPr wrap="none" rtlCol="0">
            <a:spAutoFit/>
          </a:bodyPr>
          <a:lstStyle/>
          <a:p>
            <a:pPr algn="r"/>
            <a:r>
              <a:rPr lang="en-US" sz="1000" b="1" dirty="0" smtClean="0">
                <a:latin typeface="Adobe Garamond Pro" pitchFamily="18" charset="0"/>
              </a:rPr>
              <a:t>Michelangelo</a:t>
            </a:r>
          </a:p>
          <a:p>
            <a:pPr algn="r"/>
            <a:r>
              <a:rPr lang="en-US" sz="1000" i="1" dirty="0" smtClean="0">
                <a:latin typeface="Adobe Garamond Pro" pitchFamily="18" charset="0"/>
              </a:rPr>
              <a:t>Creation of the Sun and Moon</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2514600"/>
            <a:ext cx="2743200" cy="4154984"/>
          </a:xfrm>
          <a:prstGeom prst="rect">
            <a:avLst/>
          </a:prstGeom>
        </p:spPr>
        <p:txBody>
          <a:bodyPr>
            <a:spAutoFit/>
          </a:bodyPr>
          <a:lstStyle/>
          <a:p>
            <a:pPr algn="just"/>
            <a:r>
              <a:rPr lang="en-US" sz="1200" dirty="0" smtClean="0">
                <a:latin typeface="Futura Lt BT" pitchFamily="34" charset="0"/>
              </a:rPr>
              <a:t>The artist is not an archaeologist, and the point is not to resurrect and imitate the past. The point is that the world they saw and a whole lot more is still out there. </a:t>
            </a:r>
          </a:p>
          <a:p>
            <a:pPr algn="just"/>
            <a:endParaRPr lang="en-US" sz="1200" dirty="0" smtClean="0">
              <a:latin typeface="Futura Lt BT" pitchFamily="34" charset="0"/>
            </a:endParaRPr>
          </a:p>
          <a:p>
            <a:pPr algn="just"/>
            <a:r>
              <a:rPr lang="en-US" sz="1200" dirty="0" smtClean="0">
                <a:latin typeface="Futura Lt BT" pitchFamily="34" charset="0"/>
              </a:rPr>
              <a:t>The artist, like every thinking and passionate human being, has the power to decide whether to accept the assumptions of the recent past and work within them, or whether to strike out on his own, questioning those assumptions and actively seeking alternatives to them. Every artist, in his work, expresses the deepest choices he has made. That power of expression is what compels some of us to be artists in the best sense, and it is what attracts those of us who are not artists to their creations. The strategic choice of what to express and how, accordingly, is everything.</a:t>
            </a:r>
            <a:endParaRPr lang="en-US" sz="1200" dirty="0">
              <a:latin typeface="Futura Lt BT" pitchFamily="34" charset="0"/>
            </a:endParaRPr>
          </a:p>
        </p:txBody>
      </p:sp>
      <p:pic>
        <p:nvPicPr>
          <p:cNvPr id="7" name="Picture 6" descr="caspar-david-friedrich-wanderer-above-the-sea-of-fog.jpg"/>
          <p:cNvPicPr>
            <a:picLocks noChangeAspect="1"/>
          </p:cNvPicPr>
          <p:nvPr/>
        </p:nvPicPr>
        <p:blipFill>
          <a:blip r:embed="rId2"/>
          <a:srcRect t="32186" b="49766"/>
          <a:stretch>
            <a:fillRect/>
          </a:stretch>
        </p:blipFill>
        <p:spPr>
          <a:xfrm>
            <a:off x="304799" y="304800"/>
            <a:ext cx="8631381" cy="1981200"/>
          </a:xfrm>
          <a:prstGeom prst="rect">
            <a:avLst/>
          </a:prstGeom>
        </p:spPr>
      </p:pic>
      <p:sp>
        <p:nvSpPr>
          <p:cNvPr id="4" name="TextBox 3"/>
          <p:cNvSpPr txBox="1"/>
          <p:nvPr/>
        </p:nvSpPr>
        <p:spPr>
          <a:xfrm>
            <a:off x="7391400" y="2286000"/>
            <a:ext cx="1664238" cy="400110"/>
          </a:xfrm>
          <a:prstGeom prst="rect">
            <a:avLst/>
          </a:prstGeom>
          <a:noFill/>
        </p:spPr>
        <p:txBody>
          <a:bodyPr wrap="none" rtlCol="0">
            <a:spAutoFit/>
          </a:bodyPr>
          <a:lstStyle/>
          <a:p>
            <a:pPr algn="r"/>
            <a:r>
              <a:rPr lang="en-US" sz="1000" b="1" dirty="0" smtClean="0">
                <a:latin typeface="Adobe Garamond Pro" pitchFamily="18" charset="0"/>
              </a:rPr>
              <a:t>Friedrich</a:t>
            </a:r>
          </a:p>
          <a:p>
            <a:pPr algn="r"/>
            <a:r>
              <a:rPr lang="en-US" sz="1000" i="1" dirty="0" smtClean="0">
                <a:latin typeface="Adobe Garamond Pro" pitchFamily="18" charset="0"/>
              </a:rPr>
              <a:t>Wanderer Above the Sea of Fog</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2096631"/>
            <a:ext cx="4572000" cy="2246769"/>
          </a:xfrm>
          <a:prstGeom prst="rect">
            <a:avLst/>
          </a:prstGeom>
        </p:spPr>
        <p:txBody>
          <a:bodyPr>
            <a:spAutoFit/>
          </a:bodyPr>
          <a:lstStyle/>
          <a:p>
            <a:r>
              <a:rPr lang="en-US" sz="1400" dirty="0" smtClean="0">
                <a:latin typeface="Futura Lt BT" pitchFamily="34" charset="0"/>
              </a:rPr>
              <a:t>Stephen R. C. Hicks, Ph.D.</a:t>
            </a:r>
          </a:p>
          <a:p>
            <a:r>
              <a:rPr lang="en-US" sz="1400" dirty="0" smtClean="0">
                <a:latin typeface="Futura Lt BT" pitchFamily="34" charset="0"/>
              </a:rPr>
              <a:t>Professor of Philosophy</a:t>
            </a:r>
          </a:p>
          <a:p>
            <a:r>
              <a:rPr lang="en-US" sz="1400" dirty="0" smtClean="0">
                <a:latin typeface="Futura Lt BT" pitchFamily="34" charset="0"/>
              </a:rPr>
              <a:t>Executive Director, Center for Ethics and Entrepreneurship</a:t>
            </a:r>
          </a:p>
          <a:p>
            <a:r>
              <a:rPr lang="en-US" sz="1400" dirty="0" smtClean="0">
                <a:latin typeface="Futura Lt BT" pitchFamily="34" charset="0"/>
              </a:rPr>
              <a:t>Rockford College</a:t>
            </a:r>
          </a:p>
          <a:p>
            <a:r>
              <a:rPr lang="en-US" sz="1400" dirty="0" smtClean="0">
                <a:latin typeface="Futura Lt BT" pitchFamily="34" charset="0"/>
              </a:rPr>
              <a:t>www.StephenHicks.org</a:t>
            </a:r>
          </a:p>
          <a:p>
            <a:endParaRPr lang="en-US" sz="1400" dirty="0" smtClean="0">
              <a:latin typeface="Futura Lt BT" pitchFamily="34" charset="0"/>
            </a:endParaRPr>
          </a:p>
          <a:p>
            <a:endParaRPr lang="en-US" sz="1400" dirty="0" smtClean="0">
              <a:latin typeface="Futura Lt BT" pitchFamily="34" charset="0"/>
            </a:endParaRPr>
          </a:p>
          <a:p>
            <a:endParaRPr lang="en-US" sz="1400" dirty="0" smtClean="0">
              <a:latin typeface="Futura Lt BT" pitchFamily="34" charset="0"/>
            </a:endParaRPr>
          </a:p>
          <a:p>
            <a:r>
              <a:rPr lang="en-US" sz="1200" dirty="0" smtClean="0">
                <a:latin typeface="Futura Lt BT" pitchFamily="34" charset="0"/>
              </a:rPr>
              <a:t>Slide show design by Christopher Vaughan</a:t>
            </a:r>
          </a:p>
          <a:p>
            <a:r>
              <a:rPr lang="en-US" sz="1200" dirty="0" smtClean="0">
                <a:latin typeface="Futura Lt BT" pitchFamily="34" charset="0"/>
              </a:rPr>
              <a:t>cvaughan@rockford.edu</a:t>
            </a:r>
            <a:endParaRPr lang="en-US" sz="1200" dirty="0">
              <a:latin typeface="Futura Lt BT"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4851737"/>
            <a:ext cx="2743200" cy="1015663"/>
          </a:xfrm>
          <a:prstGeom prst="rect">
            <a:avLst/>
          </a:prstGeom>
        </p:spPr>
        <p:txBody>
          <a:bodyPr>
            <a:spAutoFit/>
          </a:bodyPr>
          <a:lstStyle/>
          <a:p>
            <a:pPr algn="just"/>
            <a:r>
              <a:rPr lang="en-US" sz="1200" dirty="0" smtClean="0">
                <a:latin typeface="Futura Lt BT" pitchFamily="34" charset="0"/>
              </a:rPr>
              <a:t>But by about the middle of the nineteenth century, the art world began to lose its confidence. The art world’s symptoms of decline were part of the broader intellectual world’s slipping into a sense that progress, beauty, optimism, and genuine originality were no longer possible.</a:t>
            </a:r>
          </a:p>
        </p:txBody>
      </p:sp>
      <p:pic>
        <p:nvPicPr>
          <p:cNvPr id="3" name="Picture 2" descr="The Sleeping Gypsy 1024x768.jpg"/>
          <p:cNvPicPr>
            <a:picLocks noChangeAspect="1"/>
          </p:cNvPicPr>
          <p:nvPr/>
        </p:nvPicPr>
        <p:blipFill>
          <a:blip r:embed="rId2"/>
          <a:srcRect l="22388" b="498"/>
          <a:stretch>
            <a:fillRect/>
          </a:stretch>
        </p:blipFill>
        <p:spPr>
          <a:xfrm>
            <a:off x="2971800" y="228600"/>
            <a:ext cx="3962400" cy="3810000"/>
          </a:xfrm>
          <a:prstGeom prst="rect">
            <a:avLst/>
          </a:prstGeom>
        </p:spPr>
      </p:pic>
      <p:pic>
        <p:nvPicPr>
          <p:cNvPr id="4" name="Picture 3" descr="van_Gogh_self_portrait.jpg"/>
          <p:cNvPicPr>
            <a:picLocks noChangeAspect="1"/>
          </p:cNvPicPr>
          <p:nvPr/>
        </p:nvPicPr>
        <p:blipFill>
          <a:blip r:embed="rId3"/>
          <a:srcRect l="12232" b="1961"/>
          <a:stretch>
            <a:fillRect/>
          </a:stretch>
        </p:blipFill>
        <p:spPr>
          <a:xfrm>
            <a:off x="222504" y="228600"/>
            <a:ext cx="2749296" cy="3810000"/>
          </a:xfrm>
          <a:prstGeom prst="rect">
            <a:avLst/>
          </a:prstGeom>
        </p:spPr>
      </p:pic>
      <p:pic>
        <p:nvPicPr>
          <p:cNvPr id="6" name="Picture 5" descr="saturn_1000.jpg"/>
          <p:cNvPicPr>
            <a:picLocks noChangeAspect="1"/>
          </p:cNvPicPr>
          <p:nvPr/>
        </p:nvPicPr>
        <p:blipFill>
          <a:blip r:embed="rId4"/>
          <a:srcRect l="7564" t="7778" b="6124"/>
          <a:stretch>
            <a:fillRect/>
          </a:stretch>
        </p:blipFill>
        <p:spPr>
          <a:xfrm>
            <a:off x="6553200" y="228600"/>
            <a:ext cx="2356230" cy="3810000"/>
          </a:xfrm>
          <a:prstGeom prst="rect">
            <a:avLst/>
          </a:prstGeom>
        </p:spPr>
      </p:pic>
      <p:sp>
        <p:nvSpPr>
          <p:cNvPr id="7" name="TextBox 6"/>
          <p:cNvSpPr txBox="1"/>
          <p:nvPr/>
        </p:nvSpPr>
        <p:spPr>
          <a:xfrm>
            <a:off x="2237053" y="4038600"/>
            <a:ext cx="763351" cy="400110"/>
          </a:xfrm>
          <a:prstGeom prst="rect">
            <a:avLst/>
          </a:prstGeom>
          <a:noFill/>
        </p:spPr>
        <p:txBody>
          <a:bodyPr wrap="none" rtlCol="0">
            <a:spAutoFit/>
          </a:bodyPr>
          <a:lstStyle/>
          <a:p>
            <a:pPr algn="r"/>
            <a:r>
              <a:rPr lang="en-US" sz="1000" b="1" dirty="0" smtClean="0">
                <a:latin typeface="Adobe Garamond Pro" pitchFamily="18" charset="0"/>
              </a:rPr>
              <a:t>Van Gogh</a:t>
            </a:r>
          </a:p>
          <a:p>
            <a:pPr algn="r"/>
            <a:r>
              <a:rPr lang="en-US" sz="1000" i="1" dirty="0" smtClean="0">
                <a:latin typeface="Adobe Garamond Pro" pitchFamily="18" charset="0"/>
              </a:rPr>
              <a:t>Self Portrait</a:t>
            </a:r>
            <a:endParaRPr lang="en-US" sz="1000" i="1" dirty="0">
              <a:latin typeface="Adobe Garamond Pro" pitchFamily="18" charset="0"/>
            </a:endParaRPr>
          </a:p>
        </p:txBody>
      </p:sp>
      <p:sp>
        <p:nvSpPr>
          <p:cNvPr id="8" name="TextBox 7"/>
          <p:cNvSpPr txBox="1"/>
          <p:nvPr/>
        </p:nvSpPr>
        <p:spPr>
          <a:xfrm>
            <a:off x="5529422" y="4038600"/>
            <a:ext cx="1099981" cy="400110"/>
          </a:xfrm>
          <a:prstGeom prst="rect">
            <a:avLst/>
          </a:prstGeom>
          <a:noFill/>
        </p:spPr>
        <p:txBody>
          <a:bodyPr wrap="none" rtlCol="0">
            <a:spAutoFit/>
          </a:bodyPr>
          <a:lstStyle/>
          <a:p>
            <a:pPr algn="r"/>
            <a:r>
              <a:rPr lang="en-US" sz="1000" b="1" dirty="0" smtClean="0">
                <a:latin typeface="Adobe Garamond Pro" pitchFamily="18" charset="0"/>
              </a:rPr>
              <a:t>Rousseau</a:t>
            </a:r>
          </a:p>
          <a:p>
            <a:pPr algn="r"/>
            <a:r>
              <a:rPr lang="en-US" sz="1000" i="1" dirty="0" smtClean="0">
                <a:latin typeface="Adobe Garamond Pro" pitchFamily="18" charset="0"/>
              </a:rPr>
              <a:t>The Sleeping Gypsy</a:t>
            </a:r>
            <a:endParaRPr lang="en-US" sz="1000" i="1" dirty="0">
              <a:latin typeface="Adobe Garamond Pro" pitchFamily="18" charset="0"/>
            </a:endParaRPr>
          </a:p>
        </p:txBody>
      </p:sp>
      <p:sp>
        <p:nvSpPr>
          <p:cNvPr id="9" name="TextBox 8"/>
          <p:cNvSpPr txBox="1"/>
          <p:nvPr/>
        </p:nvSpPr>
        <p:spPr>
          <a:xfrm>
            <a:off x="7538966" y="4038600"/>
            <a:ext cx="1452642" cy="400110"/>
          </a:xfrm>
          <a:prstGeom prst="rect">
            <a:avLst/>
          </a:prstGeom>
          <a:noFill/>
        </p:spPr>
        <p:txBody>
          <a:bodyPr wrap="none" rtlCol="0">
            <a:spAutoFit/>
          </a:bodyPr>
          <a:lstStyle/>
          <a:p>
            <a:pPr algn="r"/>
            <a:r>
              <a:rPr lang="en-US" sz="1000" b="1" dirty="0" smtClean="0">
                <a:latin typeface="Adobe Garamond Pro" pitchFamily="18" charset="0"/>
              </a:rPr>
              <a:t>Goya</a:t>
            </a:r>
          </a:p>
          <a:p>
            <a:pPr algn="r"/>
            <a:r>
              <a:rPr lang="en-US" sz="1000" i="1" dirty="0" smtClean="0">
                <a:latin typeface="Adobe Garamond Pro" pitchFamily="18" charset="0"/>
              </a:rPr>
              <a:t>Saturn Devouring His Son</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57200" y="990600"/>
            <a:ext cx="3008313" cy="46910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Rectangle 3"/>
          <p:cNvSpPr/>
          <p:nvPr/>
        </p:nvSpPr>
        <p:spPr>
          <a:xfrm>
            <a:off x="3200400" y="3962400"/>
            <a:ext cx="2743200" cy="1785104"/>
          </a:xfrm>
          <a:prstGeom prst="rect">
            <a:avLst/>
          </a:prstGeom>
        </p:spPr>
        <p:txBody>
          <a:bodyPr wrap="square">
            <a:spAutoFit/>
          </a:bodyPr>
          <a:lstStyle/>
          <a:p>
            <a:pPr algn="just"/>
            <a:r>
              <a:rPr lang="en-US" sz="1200" dirty="0" smtClean="0">
                <a:latin typeface="Futura Lt BT" pitchFamily="34" charset="0"/>
              </a:rPr>
              <a:t>The causes of the sense of decline were many. The increasing naturalism of the nineteenth century led, for those who had not shaken off their religious heritage, to a feeling of being alone and without guidance in a vast, empty universe. The rise of philosophical theories of skepticism and irrationalism led many to distrust their cognitive faculties of perception and reason. The development of scientific theories such as evolution and entropy brought with them pessimistic accounts of human nature and the destiny of the world. </a:t>
            </a:r>
          </a:p>
          <a:p>
            <a:pPr algn="just"/>
            <a:endParaRPr lang="en-US" sz="1400" dirty="0" smtClean="0">
              <a:latin typeface="Futura Lt BT" pitchFamily="34" charset="0"/>
            </a:endParaRPr>
          </a:p>
        </p:txBody>
      </p:sp>
      <p:pic>
        <p:nvPicPr>
          <p:cNvPr id="6" name="Picture 5" descr="friedrich_nietzsche_drawn_by_hans_olde.jpg"/>
          <p:cNvPicPr>
            <a:picLocks noChangeAspect="1"/>
          </p:cNvPicPr>
          <p:nvPr/>
        </p:nvPicPr>
        <p:blipFill>
          <a:blip r:embed="rId2" cstate="print">
            <a:lum bright="10000" contrast="30000"/>
          </a:blip>
          <a:srcRect t="44286" b="13755"/>
          <a:stretch>
            <a:fillRect/>
          </a:stretch>
        </p:blipFill>
        <p:spPr>
          <a:xfrm>
            <a:off x="1522535" y="228600"/>
            <a:ext cx="6098931" cy="3411959"/>
          </a:xfrm>
          <a:prstGeom prst="rect">
            <a:avLst/>
          </a:prstGeom>
        </p:spPr>
      </p:pic>
      <p:sp>
        <p:nvSpPr>
          <p:cNvPr id="5" name="TextBox 4"/>
          <p:cNvSpPr txBox="1"/>
          <p:nvPr/>
        </p:nvSpPr>
        <p:spPr>
          <a:xfrm>
            <a:off x="7696200" y="1524000"/>
            <a:ext cx="1241559" cy="553998"/>
          </a:xfrm>
          <a:prstGeom prst="rect">
            <a:avLst/>
          </a:prstGeom>
          <a:noFill/>
        </p:spPr>
        <p:txBody>
          <a:bodyPr wrap="square" rtlCol="0">
            <a:spAutoFit/>
          </a:bodyPr>
          <a:lstStyle/>
          <a:p>
            <a:pPr algn="r"/>
            <a:r>
              <a:rPr lang="en-US" sz="1000" b="1" dirty="0" smtClean="0">
                <a:latin typeface="Adobe Garamond Pro" pitchFamily="18" charset="0"/>
              </a:rPr>
              <a:t>Hans </a:t>
            </a:r>
            <a:r>
              <a:rPr lang="en-US" sz="1000" b="1" dirty="0" smtClean="0">
                <a:latin typeface="Adobe Garamond Pro" pitchFamily="18" charset="0"/>
              </a:rPr>
              <a:t>Olde</a:t>
            </a:r>
            <a:endParaRPr lang="en-US" sz="1000" b="1" dirty="0" smtClean="0">
              <a:latin typeface="Adobe Garamond Pro" pitchFamily="18" charset="0"/>
            </a:endParaRPr>
          </a:p>
          <a:p>
            <a:pPr algn="r"/>
            <a:r>
              <a:rPr lang="en-US" sz="1000" i="1" dirty="0" smtClean="0">
                <a:latin typeface="Adobe Garamond Pro" pitchFamily="18" charset="0"/>
              </a:rPr>
              <a:t>Portrait of Friedrich Nietzsche</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4168676"/>
            <a:ext cx="2743200" cy="2308324"/>
          </a:xfrm>
          <a:prstGeom prst="rect">
            <a:avLst/>
          </a:prstGeom>
        </p:spPr>
        <p:txBody>
          <a:bodyPr>
            <a:spAutoFit/>
          </a:bodyPr>
          <a:lstStyle/>
          <a:p>
            <a:pPr algn="just"/>
            <a:r>
              <a:rPr lang="en-US" sz="1200" dirty="0" smtClean="0">
                <a:latin typeface="Futura Lt BT" pitchFamily="34" charset="0"/>
              </a:rPr>
              <a:t>The spread of liberalism and free markets caused their opponents on the political left, many of whom were members of the artistic </a:t>
            </a:r>
            <a:r>
              <a:rPr lang="en-US" sz="1200" dirty="0" smtClean="0">
                <a:latin typeface="Futura Lt BT" pitchFamily="34" charset="0"/>
              </a:rPr>
              <a:t>avant</a:t>
            </a:r>
            <a:r>
              <a:rPr lang="en-US" sz="1200" dirty="0" smtClean="0">
                <a:latin typeface="Futura Lt BT" pitchFamily="34" charset="0"/>
              </a:rPr>
              <a:t> </a:t>
            </a:r>
            <a:r>
              <a:rPr lang="en-US" sz="1200" dirty="0" smtClean="0">
                <a:latin typeface="Futura Lt BT" pitchFamily="34" charset="0"/>
              </a:rPr>
              <a:t>garde</a:t>
            </a:r>
            <a:r>
              <a:rPr lang="en-US" sz="1200" dirty="0" smtClean="0">
                <a:latin typeface="Futura Lt BT" pitchFamily="34" charset="0"/>
              </a:rPr>
              <a:t>, to see political developments as a series of deep disappointments. And the </a:t>
            </a:r>
            <a:r>
              <a:rPr lang="en-US" sz="1200" dirty="0" smtClean="0">
                <a:latin typeface="Futura Lt BT" pitchFamily="34" charset="0"/>
              </a:rPr>
              <a:t>tech-</a:t>
            </a:r>
            <a:r>
              <a:rPr lang="en-US" sz="1200" dirty="0" smtClean="0">
                <a:latin typeface="Futura Lt BT" pitchFamily="34" charset="0"/>
              </a:rPr>
              <a:t>nological</a:t>
            </a:r>
            <a:r>
              <a:rPr lang="en-US" sz="1200" dirty="0" smtClean="0">
                <a:latin typeface="Futura Lt BT" pitchFamily="34" charset="0"/>
              </a:rPr>
              <a:t> </a:t>
            </a:r>
            <a:r>
              <a:rPr lang="en-US" sz="1200" dirty="0" smtClean="0">
                <a:latin typeface="Futura Lt BT" pitchFamily="34" charset="0"/>
              </a:rPr>
              <a:t>revolutions spurred by the combination of science and capitalism led many to project a future in which mankind would be dehumanized or destroyed by the very machines that were supposed to improve their lot. </a:t>
            </a:r>
            <a:endParaRPr lang="en-US" sz="1200" dirty="0"/>
          </a:p>
        </p:txBody>
      </p:sp>
      <p:sp>
        <p:nvSpPr>
          <p:cNvPr id="4" name="TextBox 3"/>
          <p:cNvSpPr txBox="1"/>
          <p:nvPr/>
        </p:nvSpPr>
        <p:spPr>
          <a:xfrm>
            <a:off x="7341955" y="1884402"/>
            <a:ext cx="1573445" cy="553998"/>
          </a:xfrm>
          <a:prstGeom prst="rect">
            <a:avLst/>
          </a:prstGeom>
          <a:noFill/>
        </p:spPr>
        <p:txBody>
          <a:bodyPr wrap="square" rtlCol="0">
            <a:spAutoFit/>
          </a:bodyPr>
          <a:lstStyle/>
          <a:p>
            <a:pPr algn="r"/>
            <a:r>
              <a:rPr lang="en-US" sz="1000" b="1" dirty="0" smtClean="0">
                <a:latin typeface="Adobe Garamond Pro" pitchFamily="18" charset="0"/>
              </a:rPr>
              <a:t>Hine</a:t>
            </a:r>
          </a:p>
          <a:p>
            <a:pPr algn="r"/>
            <a:r>
              <a:rPr lang="en-US" sz="1000" i="1" dirty="0" smtClean="0">
                <a:latin typeface="Adobe Garamond Pro" pitchFamily="18" charset="0"/>
              </a:rPr>
              <a:t>Power house mechanic working on steam pump</a:t>
            </a:r>
            <a:endParaRPr lang="en-US" sz="1000" i="1" dirty="0">
              <a:latin typeface="Adobe Garamond Pro" pitchFamily="18" charset="0"/>
            </a:endParaRPr>
          </a:p>
        </p:txBody>
      </p:sp>
      <p:pic>
        <p:nvPicPr>
          <p:cNvPr id="7" name="Picture 6" descr="Lewis_Hine_Power_house_mechanic_working_on_steam_pump.jpg"/>
          <p:cNvPicPr>
            <a:picLocks noChangeAspect="1"/>
          </p:cNvPicPr>
          <p:nvPr/>
        </p:nvPicPr>
        <p:blipFill>
          <a:blip r:embed="rId2"/>
          <a:srcRect t="37778" b="12222"/>
          <a:stretch>
            <a:fillRect/>
          </a:stretch>
        </p:blipFill>
        <p:spPr>
          <a:xfrm>
            <a:off x="2057400" y="381000"/>
            <a:ext cx="4926330" cy="3429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4267200"/>
            <a:ext cx="2743200" cy="2308324"/>
          </a:xfrm>
          <a:prstGeom prst="rect">
            <a:avLst/>
          </a:prstGeom>
        </p:spPr>
        <p:txBody>
          <a:bodyPr wrap="square">
            <a:spAutoFit/>
          </a:bodyPr>
          <a:lstStyle/>
          <a:p>
            <a:pPr algn="just"/>
            <a:r>
              <a:rPr lang="en-US" sz="1200" dirty="0" smtClean="0">
                <a:latin typeface="Futura Lt BT" pitchFamily="34" charset="0"/>
              </a:rPr>
              <a:t>By the turn of the twentieth century, the nineteenth-century intellectual world’s sense of disquiet had become a full-blown anxiety. The artists responded, exploring in their works the implications of a world in which reason, order, certainty, dignity, and optimism seemed to have disappeared. </a:t>
            </a:r>
          </a:p>
          <a:p>
            <a:pPr algn="just"/>
            <a:endParaRPr lang="en-US" sz="1200" dirty="0" smtClean="0">
              <a:latin typeface="Futura Lt BT" pitchFamily="34" charset="0"/>
            </a:endParaRPr>
          </a:p>
          <a:p>
            <a:pPr algn="just"/>
            <a:r>
              <a:rPr lang="en-US" sz="1200" dirty="0" smtClean="0">
                <a:latin typeface="Futura Lt BT" pitchFamily="34" charset="0"/>
              </a:rPr>
              <a:t>The works that are the iconic pieces of twentieth century art express the minds of the great names that created them.</a:t>
            </a:r>
            <a:endParaRPr lang="en-US" sz="1200" dirty="0">
              <a:latin typeface="Futura Lt BT" pitchFamily="34" charset="0"/>
            </a:endParaRPr>
          </a:p>
        </p:txBody>
      </p:sp>
      <p:pic>
        <p:nvPicPr>
          <p:cNvPr id="7" name="Picture 6" descr="8485-munch-vampire.jpg"/>
          <p:cNvPicPr>
            <a:picLocks noChangeAspect="1"/>
          </p:cNvPicPr>
          <p:nvPr/>
        </p:nvPicPr>
        <p:blipFill>
          <a:blip r:embed="rId2" cstate="print"/>
          <a:srcRect l="1551" t="38471" r="817" b="15891"/>
          <a:stretch>
            <a:fillRect/>
          </a:stretch>
        </p:blipFill>
        <p:spPr>
          <a:xfrm>
            <a:off x="304800" y="304800"/>
            <a:ext cx="8534400" cy="3657600"/>
          </a:xfrm>
          <a:prstGeom prst="rect">
            <a:avLst/>
          </a:prstGeom>
        </p:spPr>
      </p:pic>
      <p:sp>
        <p:nvSpPr>
          <p:cNvPr id="4" name="TextBox 3"/>
          <p:cNvSpPr txBox="1"/>
          <p:nvPr/>
        </p:nvSpPr>
        <p:spPr>
          <a:xfrm>
            <a:off x="8318762" y="3962400"/>
            <a:ext cx="596638" cy="400110"/>
          </a:xfrm>
          <a:prstGeom prst="rect">
            <a:avLst/>
          </a:prstGeom>
          <a:noFill/>
        </p:spPr>
        <p:txBody>
          <a:bodyPr wrap="none" rtlCol="0">
            <a:spAutoFit/>
          </a:bodyPr>
          <a:lstStyle/>
          <a:p>
            <a:pPr algn="r"/>
            <a:r>
              <a:rPr lang="en-US" sz="1000" b="1" dirty="0" smtClean="0">
                <a:latin typeface="Adobe Garamond Pro" pitchFamily="18" charset="0"/>
              </a:rPr>
              <a:t>Munch</a:t>
            </a:r>
          </a:p>
          <a:p>
            <a:pPr algn="r"/>
            <a:r>
              <a:rPr lang="en-US" sz="1000" i="1" dirty="0" smtClean="0">
                <a:latin typeface="Adobe Garamond Pro" pitchFamily="18" charset="0"/>
              </a:rPr>
              <a:t>Vampire</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828800" y="6096000"/>
            <a:ext cx="5486400" cy="4614863"/>
          </a:xfrm>
        </p:spPr>
        <p:txBody>
          <a:bodyPr>
            <a:normAutofit/>
          </a:bodyPr>
          <a:lstStyle/>
          <a:p>
            <a:r>
              <a:rPr lang="en-US" sz="1200" dirty="0" smtClean="0">
                <a:latin typeface="Futura Lt BT" pitchFamily="34" charset="0"/>
              </a:rPr>
              <a:t>Twentieth-century art is Pablo Picasso’s fractured world populated by vacant-eyed, disjointed beings. </a:t>
            </a:r>
          </a:p>
          <a:p>
            <a:endParaRPr lang="en-US" sz="1200" dirty="0"/>
          </a:p>
        </p:txBody>
      </p:sp>
      <p:pic>
        <p:nvPicPr>
          <p:cNvPr id="6" name="Picture 5" descr="Les_Demoiselles_d'Avignon.jpg"/>
          <p:cNvPicPr>
            <a:picLocks noChangeAspect="1"/>
          </p:cNvPicPr>
          <p:nvPr/>
        </p:nvPicPr>
        <p:blipFill>
          <a:blip r:embed="rId2"/>
          <a:stretch>
            <a:fillRect/>
          </a:stretch>
        </p:blipFill>
        <p:spPr>
          <a:xfrm>
            <a:off x="1866900" y="304800"/>
            <a:ext cx="5410200" cy="5652612"/>
          </a:xfrm>
          <a:prstGeom prst="rect">
            <a:avLst/>
          </a:prstGeom>
        </p:spPr>
      </p:pic>
      <p:sp>
        <p:nvSpPr>
          <p:cNvPr id="5" name="TextBox 4"/>
          <p:cNvSpPr txBox="1"/>
          <p:nvPr/>
        </p:nvSpPr>
        <p:spPr>
          <a:xfrm>
            <a:off x="7542660" y="3124200"/>
            <a:ext cx="1422184" cy="400110"/>
          </a:xfrm>
          <a:prstGeom prst="rect">
            <a:avLst/>
          </a:prstGeom>
          <a:noFill/>
        </p:spPr>
        <p:txBody>
          <a:bodyPr wrap="none" rtlCol="0">
            <a:spAutoFit/>
          </a:bodyPr>
          <a:lstStyle/>
          <a:p>
            <a:pPr algn="r"/>
            <a:r>
              <a:rPr lang="en-US" sz="1000" b="1" dirty="0" smtClean="0">
                <a:latin typeface="Adobe Garamond Pro" pitchFamily="18" charset="0"/>
              </a:rPr>
              <a:t>Picasso</a:t>
            </a:r>
          </a:p>
          <a:p>
            <a:pPr algn="r"/>
            <a:r>
              <a:rPr lang="en-US" sz="1000" i="1" dirty="0" smtClean="0">
                <a:latin typeface="Adobe Garamond Pro" pitchFamily="18" charset="0"/>
              </a:rPr>
              <a:t>Les Demoiselles </a:t>
            </a:r>
            <a:r>
              <a:rPr lang="en-US" sz="1000" i="1" dirty="0" smtClean="0">
                <a:latin typeface="Adobe Garamond Pro" pitchFamily="18" charset="0"/>
              </a:rPr>
              <a:t>d'Avignon</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66800" y="6324600"/>
            <a:ext cx="7543800" cy="469900"/>
          </a:xfrm>
        </p:spPr>
        <p:txBody>
          <a:bodyPr>
            <a:normAutofit/>
          </a:bodyPr>
          <a:lstStyle/>
          <a:p>
            <a:r>
              <a:rPr lang="en-US" sz="1200" dirty="0" smtClean="0">
                <a:latin typeface="Futura Lt BT" pitchFamily="34" charset="0"/>
              </a:rPr>
              <a:t>It is Edward Hopper’s emotionally out-of-tune men and women in bland, worn settings.</a:t>
            </a:r>
            <a:endParaRPr lang="en-US" sz="1200" dirty="0"/>
          </a:p>
        </p:txBody>
      </p:sp>
      <p:pic>
        <p:nvPicPr>
          <p:cNvPr id="5" name="Content Placeholder 7" descr="Edward_Hopper_Summer_Interior2.jpg"/>
          <p:cNvPicPr>
            <a:picLocks noGrp="1" noChangeAspect="1"/>
          </p:cNvPicPr>
          <p:nvPr>
            <p:ph idx="1"/>
          </p:nvPr>
        </p:nvPicPr>
        <p:blipFill>
          <a:blip r:embed="rId2"/>
          <a:stretch>
            <a:fillRect/>
          </a:stretch>
        </p:blipFill>
        <p:spPr>
          <a:xfrm>
            <a:off x="1022421" y="240268"/>
            <a:ext cx="7099158" cy="5965596"/>
          </a:xfrm>
        </p:spPr>
      </p:pic>
      <p:sp>
        <p:nvSpPr>
          <p:cNvPr id="6" name="TextBox 5"/>
          <p:cNvSpPr txBox="1"/>
          <p:nvPr/>
        </p:nvSpPr>
        <p:spPr>
          <a:xfrm>
            <a:off x="8305800" y="3124200"/>
            <a:ext cx="659047" cy="553998"/>
          </a:xfrm>
          <a:prstGeom prst="rect">
            <a:avLst/>
          </a:prstGeom>
          <a:noFill/>
        </p:spPr>
        <p:txBody>
          <a:bodyPr wrap="square" rtlCol="0">
            <a:spAutoFit/>
          </a:bodyPr>
          <a:lstStyle/>
          <a:p>
            <a:pPr algn="r"/>
            <a:r>
              <a:rPr lang="en-US" sz="1000" b="1" dirty="0" smtClean="0">
                <a:latin typeface="Adobe Garamond Pro" pitchFamily="18" charset="0"/>
              </a:rPr>
              <a:t>Hopper</a:t>
            </a:r>
          </a:p>
          <a:p>
            <a:pPr algn="r"/>
            <a:r>
              <a:rPr lang="en-US" sz="1000" i="1" dirty="0" smtClean="0">
                <a:latin typeface="Adobe Garamond Pro" pitchFamily="18" charset="0"/>
              </a:rPr>
              <a:t>Summer Interior</a:t>
            </a:r>
            <a:endParaRPr lang="en-US" sz="1000" i="1" dirty="0">
              <a:latin typeface="Adobe Garamond Pro"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TotalTime>
  <Words>1697</Words>
  <Application>Microsoft Office PowerPoint</Application>
  <PresentationFormat>On-screen Show (4:3)</PresentationFormat>
  <Paragraphs>111</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Rockford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Post-postmodern Art</dc:title>
  <dc:creator>cv026692</dc:creator>
  <cp:lastModifiedBy>cv026692</cp:lastModifiedBy>
  <cp:revision>62</cp:revision>
  <dcterms:created xsi:type="dcterms:W3CDTF">2010-06-01T18:03:43Z</dcterms:created>
  <dcterms:modified xsi:type="dcterms:W3CDTF">2010-06-11T21:59:32Z</dcterms:modified>
</cp:coreProperties>
</file>